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60" r:id="rId4"/>
  </p:sldMasterIdLst>
  <p:notesMasterIdLst>
    <p:notesMasterId r:id="rId43"/>
  </p:notesMasterIdLst>
  <p:sldIdLst>
    <p:sldId id="256" r:id="rId5"/>
    <p:sldId id="257" r:id="rId6"/>
    <p:sldId id="258" r:id="rId7"/>
    <p:sldId id="295" r:id="rId8"/>
    <p:sldId id="259" r:id="rId9"/>
    <p:sldId id="260" r:id="rId10"/>
    <p:sldId id="261" r:id="rId11"/>
    <p:sldId id="262" r:id="rId12"/>
    <p:sldId id="263" r:id="rId13"/>
    <p:sldId id="264" r:id="rId14"/>
    <p:sldId id="268" r:id="rId15"/>
    <p:sldId id="269" r:id="rId16"/>
    <p:sldId id="267"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6" r:id="rId39"/>
    <p:sldId id="291" r:id="rId40"/>
    <p:sldId id="292" r:id="rId41"/>
    <p:sldId id="294" r:id="rId4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4E3E597-42FE-09DF-4CBE-2257A1D7846F}" v="13" dt="2024-01-30T16:41:41.028"/>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034"/>
    <p:restoredTop sz="69815"/>
  </p:normalViewPr>
  <p:slideViewPr>
    <p:cSldViewPr snapToGrid="0">
      <p:cViewPr varScale="1">
        <p:scale>
          <a:sx n="83" d="100"/>
          <a:sy n="83" d="100"/>
        </p:scale>
        <p:origin x="2240" y="192"/>
      </p:cViewPr>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5401D1-F9BA-4D49-9125-9706EE4ACFAA}" type="datetimeFigureOut">
              <a:rPr lang="en-US" smtClean="0"/>
              <a:t>1/30/2024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FFF755-F31A-A14C-A6D6-0BEAAF7A3382}" type="slidenum">
              <a:rPr lang="en-US" smtClean="0"/>
              <a:t>‹#›</a:t>
            </a:fld>
            <a:endParaRPr lang="en-US"/>
          </a:p>
        </p:txBody>
      </p:sp>
    </p:spTree>
    <p:extLst>
      <p:ext uri="{BB962C8B-B14F-4D97-AF65-F5344CB8AC3E}">
        <p14:creationId xmlns:p14="http://schemas.microsoft.com/office/powerpoint/2010/main" val="31512365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youngscientistchallenge.com/"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youngscientistlab.com/annual-challenge/challenge-resources"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youtube.com/watch?v=7ri3SM2OTkY"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mailto:YSC@discovery.com"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youtube.com/watch?v=7ri3SM2OTkY"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mailto:YSC@discovery.com"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youtu.be/Xl9eYSirtVY"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youngscientistlab.com/pdfs/2_annual-challenge/3M-YSC-ChallengeResource-ChallengeProjectTemplate.pdf" TargetMode="External"/><Relationship Id="rId2" Type="http://schemas.openxmlformats.org/officeDocument/2006/relationships/slide" Target="../slides/slide34.xml"/><Relationship Id="rId1" Type="http://schemas.openxmlformats.org/officeDocument/2006/relationships/notesMaster" Target="../notesMasters/notesMaster1.xml"/><Relationship Id="rId5" Type="http://schemas.openxmlformats.org/officeDocument/2006/relationships/hyperlink" Target="https://youngscientistlab.com/" TargetMode="External"/><Relationship Id="rId4" Type="http://schemas.openxmlformats.org/officeDocument/2006/relationships/hyperlink" Target="https://youngscientistlab.com/pdfs/2_annual-challenge/3M-YSC-ChallengeResource-Storyboard.pdf" TargetMode="Externa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youngscientistlab.com/pdfs/2_annual-challenge/3M-YSC-ChallengeResource-ChallengeProjectTemplate.pdf" TargetMode="External"/><Relationship Id="rId2" Type="http://schemas.openxmlformats.org/officeDocument/2006/relationships/slide" Target="../slides/slide35.xml"/><Relationship Id="rId1" Type="http://schemas.openxmlformats.org/officeDocument/2006/relationships/notesMaster" Target="../notesMasters/notesMaster1.xml"/><Relationship Id="rId5" Type="http://schemas.openxmlformats.org/officeDocument/2006/relationships/hyperlink" Target="https://youngscientistlab.com/" TargetMode="External"/><Relationship Id="rId4" Type="http://schemas.openxmlformats.org/officeDocument/2006/relationships/hyperlink" Target="https://youngscientistlab.com/pdfs/2_annual-challenge/3M-YSC-ChallengeResource-Storyboard.pdf" TargetMode="Externa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youngscientistlab.com/pdfs/2_annual-challenge/3M-YSC-ChallengeResource-ChallengeProjectTemplate.pdf"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youngscientistlab.com/pdfs/2_annual-challenge/3M-YSC-ChallengeResource-Storyboard.pdf"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youngscientistlab.com/pdfs/2_annual-challenge/3M-YSC-ChallengeResource-LettertoParents.pdf" TargetMode="External"/><Relationship Id="rId7" Type="http://schemas.openxmlformats.org/officeDocument/2006/relationships/hyperlink" Target="https://youtu.be/nf8QHkSZr88"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education.nationalgeographic.org/resource/microplastics" TargetMode="External"/><Relationship Id="rId5" Type="http://schemas.openxmlformats.org/officeDocument/2006/relationships/hyperlink" Target="https://youtu.be/GFL7MK1-Pfs" TargetMode="External"/><Relationship Id="rId4" Type="http://schemas.openxmlformats.org/officeDocument/2006/relationships/hyperlink" Target="https://oceanservice.noaa.gov/facts/microplastics.html"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youtu.be/vCYtNbfdZuY" TargetMode="External"/><Relationship Id="rId7" Type="http://schemas.openxmlformats.org/officeDocument/2006/relationships/hyperlink" Target="https://www.noaa.gov/education/resource-collections/ocean-coasts/ocean-pollution"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www.reuters.com/article/idUSKBN2A211M/" TargetMode="External"/><Relationship Id="rId5" Type="http://schemas.openxmlformats.org/officeDocument/2006/relationships/hyperlink" Target="https://www.reuters.com/business/sustainable-business/bottles-bricks-lego-finds-right-fit-with-recycled-plastic-2021-06-23/" TargetMode="External"/><Relationship Id="rId4" Type="http://schemas.openxmlformats.org/officeDocument/2006/relationships/hyperlink" Target="https://youtu.be/9GMbRG9CZJw"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latin typeface="Arial" panose="020B0604020202020204" pitchFamily="34" charset="0"/>
                <a:cs typeface="Arial" panose="020B0604020202020204" pitchFamily="34" charset="0"/>
              </a:rPr>
              <a:t>++++ENABLE CONTENT WARNING++++</a:t>
            </a:r>
          </a:p>
          <a:p>
            <a:r>
              <a:rPr lang="en-US" sz="1200" dirty="0">
                <a:solidFill>
                  <a:schemeClr val="tx1"/>
                </a:solidFill>
                <a:latin typeface="Arial" panose="020B0604020202020204" pitchFamily="34" charset="0"/>
                <a:cs typeface="Arial" panose="020B0604020202020204" pitchFamily="34" charset="0"/>
              </a:rPr>
              <a:t>In order to play videos, click the Enable Content button in the Security Warning popup.</a:t>
            </a:r>
          </a:p>
          <a:p>
            <a:endParaRPr lang="en-US" sz="1200" dirty="0">
              <a:latin typeface="Arial" panose="020B0604020202020204" pitchFamily="34" charset="0"/>
              <a:cs typeface="Arial" panose="020B0604020202020204" pitchFamily="34" charset="0"/>
            </a:endParaRPr>
          </a:p>
          <a:p>
            <a:pPr marL="0" lvl="0" indent="0" algn="l" rtl="0">
              <a:spcBef>
                <a:spcPts val="0"/>
              </a:spcBef>
              <a:spcAft>
                <a:spcPts val="0"/>
              </a:spcAft>
              <a:buClr>
                <a:schemeClr val="dk1"/>
              </a:buClr>
              <a:buSzPts val="2000"/>
              <a:buFont typeface="Arial"/>
              <a:buNone/>
            </a:pPr>
            <a:r>
              <a:rPr lang="en-US" sz="1200" b="1" u="sng" dirty="0">
                <a:latin typeface="Arial"/>
                <a:ea typeface="Arial"/>
                <a:cs typeface="Arial"/>
                <a:sym typeface="Arial"/>
                <a:hlinkClick r:id="rId3"/>
              </a:rPr>
              <a:t>3M Young Scientist Challenge</a:t>
            </a:r>
            <a:r>
              <a:rPr lang="en-US" sz="1200" dirty="0">
                <a:latin typeface="Arial"/>
                <a:ea typeface="Arial"/>
                <a:cs typeface="Arial"/>
                <a:sym typeface="Arial"/>
              </a:rPr>
              <a:t> is excited to present a weekly inquiry-based learning opportunity: </a:t>
            </a:r>
            <a:r>
              <a:rPr lang="en-US" sz="1200" b="1" dirty="0">
                <a:latin typeface="Arial"/>
                <a:ea typeface="Arial"/>
                <a:cs typeface="Arial"/>
                <a:sym typeface="Arial"/>
              </a:rPr>
              <a:t>Innovating Your Future!</a:t>
            </a:r>
            <a:r>
              <a:rPr lang="en-US" sz="1200" dirty="0">
                <a:latin typeface="Arial"/>
                <a:ea typeface="Arial"/>
                <a:cs typeface="Arial"/>
                <a:sym typeface="Arial"/>
              </a:rPr>
              <a:t> </a:t>
            </a:r>
          </a:p>
          <a:p>
            <a:pPr marL="0" lvl="0" indent="0" algn="l" rtl="0">
              <a:spcBef>
                <a:spcPts val="0"/>
              </a:spcBef>
              <a:spcAft>
                <a:spcPts val="0"/>
              </a:spcAft>
              <a:buClr>
                <a:schemeClr val="dk1"/>
              </a:buClr>
              <a:buSzPts val="2000"/>
              <a:buFont typeface="Arial"/>
              <a:buNone/>
            </a:pPr>
            <a:endParaRPr lang="en-US" sz="1200" dirty="0">
              <a:latin typeface="Arial"/>
              <a:ea typeface="Arial"/>
              <a:cs typeface="Arial"/>
              <a:sym typeface="Arial"/>
            </a:endParaRPr>
          </a:p>
          <a:p>
            <a:pPr marL="0" lvl="0" indent="0" algn="l" rtl="0">
              <a:spcBef>
                <a:spcPts val="0"/>
              </a:spcBef>
              <a:spcAft>
                <a:spcPts val="0"/>
              </a:spcAft>
              <a:buClr>
                <a:schemeClr val="dk1"/>
              </a:buClr>
              <a:buSzPts val="2000"/>
              <a:buFont typeface="Arial"/>
              <a:buNone/>
            </a:pPr>
            <a:r>
              <a:rPr lang="en-US" sz="1200" dirty="0">
                <a:latin typeface="Arial"/>
                <a:ea typeface="Arial"/>
                <a:cs typeface="Arial"/>
                <a:sym typeface="Arial"/>
              </a:rPr>
              <a:t>This </a:t>
            </a:r>
            <a:r>
              <a:rPr lang="en-US" sz="1200" b="1" dirty="0">
                <a:latin typeface="Arial"/>
                <a:ea typeface="Arial"/>
                <a:cs typeface="Arial"/>
                <a:sym typeface="Arial"/>
              </a:rPr>
              <a:t>4-week plan </a:t>
            </a:r>
            <a:r>
              <a:rPr lang="en-US" sz="1200" dirty="0">
                <a:latin typeface="Arial"/>
                <a:ea typeface="Arial"/>
                <a:cs typeface="Arial"/>
                <a:sym typeface="Arial"/>
              </a:rPr>
              <a:t>is designed to help you guide your students to a successful 3M Young Scientist Challenge entry. We will discuss how students can tackle seemingly insurmountable real-world challenges, by answering smaller, simpler research questions in a meaningful way.</a:t>
            </a:r>
          </a:p>
          <a:p>
            <a:pPr marL="0" lvl="0" indent="0" algn="l" rtl="0">
              <a:spcBef>
                <a:spcPts val="0"/>
              </a:spcBef>
              <a:spcAft>
                <a:spcPts val="0"/>
              </a:spcAft>
              <a:buClr>
                <a:schemeClr val="dk1"/>
              </a:buClr>
              <a:buSzPts val="2000"/>
              <a:buFont typeface="Arial"/>
              <a:buNone/>
            </a:pPr>
            <a:endParaRPr lang="en-US" sz="1200" b="1" dirty="0">
              <a:latin typeface="Arial"/>
              <a:ea typeface="Arial"/>
              <a:cs typeface="Arial"/>
              <a:sym typeface="Arial"/>
            </a:endParaRPr>
          </a:p>
          <a:p>
            <a:pPr marL="0" lvl="0" indent="0" algn="l" rtl="0">
              <a:spcBef>
                <a:spcPts val="0"/>
              </a:spcBef>
              <a:spcAft>
                <a:spcPts val="0"/>
              </a:spcAft>
              <a:buClr>
                <a:schemeClr val="dk1"/>
              </a:buClr>
              <a:buSzPts val="2000"/>
              <a:buFont typeface="Arial"/>
              <a:buNone/>
            </a:pPr>
            <a:r>
              <a:rPr lang="en-US" sz="1200" b="1" dirty="0">
                <a:latin typeface="Arial"/>
                <a:ea typeface="Arial"/>
                <a:cs typeface="Arial"/>
                <a:sym typeface="Arial"/>
              </a:rPr>
              <a:t>In the first 3 weeks</a:t>
            </a:r>
            <a:r>
              <a:rPr lang="en-US" sz="1200" dirty="0">
                <a:latin typeface="Arial"/>
                <a:ea typeface="Arial"/>
                <a:cs typeface="Arial"/>
                <a:sym typeface="Arial"/>
              </a:rPr>
              <a:t>, we’ll be sharing sub-questions that tie to our overall research question. This will enable your students to tackle this challenge in a manageable way. We’ll provide suggested strategies for answering these questions in just 15 minutes, a warm-up activity, and a more interactive strategy that you can bring into your classroom.</a:t>
            </a:r>
          </a:p>
          <a:p>
            <a:pPr marL="0" lvl="0" indent="0" algn="l" rtl="0">
              <a:spcBef>
                <a:spcPts val="0"/>
              </a:spcBef>
              <a:spcAft>
                <a:spcPts val="0"/>
              </a:spcAft>
              <a:buClr>
                <a:schemeClr val="dk1"/>
              </a:buClr>
              <a:buSzPts val="2000"/>
              <a:buFont typeface="Arial"/>
              <a:buNone/>
            </a:pPr>
            <a:endParaRPr lang="en-US" sz="1200" b="1" dirty="0">
              <a:latin typeface="Arial"/>
              <a:ea typeface="Arial"/>
              <a:cs typeface="Arial"/>
              <a:sym typeface="Arial"/>
            </a:endParaRPr>
          </a:p>
          <a:p>
            <a:pPr marL="0" lvl="0" indent="0" algn="l" rtl="0">
              <a:spcBef>
                <a:spcPts val="0"/>
              </a:spcBef>
              <a:spcAft>
                <a:spcPts val="0"/>
              </a:spcAft>
              <a:buClr>
                <a:schemeClr val="dk1"/>
              </a:buClr>
              <a:buSzPts val="2000"/>
              <a:buFont typeface="Arial"/>
              <a:buNone/>
            </a:pPr>
            <a:r>
              <a:rPr lang="en-US" sz="1200" b="1" dirty="0">
                <a:latin typeface="Arial"/>
                <a:ea typeface="Arial"/>
                <a:cs typeface="Arial"/>
                <a:sym typeface="Arial"/>
              </a:rPr>
              <a:t>The last week </a:t>
            </a:r>
            <a:r>
              <a:rPr lang="en-US" sz="1200" dirty="0">
                <a:latin typeface="Arial"/>
                <a:ea typeface="Arial"/>
                <a:cs typeface="Arial"/>
                <a:sym typeface="Arial"/>
              </a:rPr>
              <a:t>will be focused on the students’ individual submissions. We will provide you all the information, tips and tricks you need to ensure your student submits their entry.</a:t>
            </a:r>
          </a:p>
          <a:p>
            <a:pPr marL="0" lvl="0" indent="0" algn="l" rtl="0">
              <a:spcBef>
                <a:spcPts val="0"/>
              </a:spcBef>
              <a:spcAft>
                <a:spcPts val="0"/>
              </a:spcAft>
              <a:buClr>
                <a:schemeClr val="dk1"/>
              </a:buClr>
              <a:buSzPts val="2000"/>
              <a:buFont typeface="Arial"/>
              <a:buNone/>
            </a:pPr>
            <a:endParaRPr lang="en-US" sz="1200" dirty="0"/>
          </a:p>
        </p:txBody>
      </p:sp>
      <p:sp>
        <p:nvSpPr>
          <p:cNvPr id="4" name="Slide Number Placeholder 3"/>
          <p:cNvSpPr>
            <a:spLocks noGrp="1"/>
          </p:cNvSpPr>
          <p:nvPr>
            <p:ph type="sldNum" sz="quarter" idx="5"/>
          </p:nvPr>
        </p:nvSpPr>
        <p:spPr/>
        <p:txBody>
          <a:bodyPr/>
          <a:lstStyle/>
          <a:p>
            <a:fld id="{5AFFF755-F31A-A14C-A6D6-0BEAAF7A3382}" type="slidenum">
              <a:rPr lang="en-US" smtClean="0"/>
              <a:t>0</a:t>
            </a:fld>
            <a:endParaRPr lang="en-US"/>
          </a:p>
        </p:txBody>
      </p:sp>
    </p:spTree>
    <p:extLst>
      <p:ext uri="{BB962C8B-B14F-4D97-AF65-F5344CB8AC3E}">
        <p14:creationId xmlns:p14="http://schemas.microsoft.com/office/powerpoint/2010/main" val="16826955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AFFF755-F31A-A14C-A6D6-0BEAAF7A3382}" type="slidenum">
              <a:rPr lang="en-US" smtClean="0"/>
              <a:t>9</a:t>
            </a:fld>
            <a:endParaRPr lang="en-US"/>
          </a:p>
        </p:txBody>
      </p:sp>
    </p:spTree>
    <p:extLst>
      <p:ext uri="{BB962C8B-B14F-4D97-AF65-F5344CB8AC3E}">
        <p14:creationId xmlns:p14="http://schemas.microsoft.com/office/powerpoint/2010/main" val="16093286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AFFF755-F31A-A14C-A6D6-0BEAAF7A3382}" type="slidenum">
              <a:rPr lang="en-US" smtClean="0"/>
              <a:t>10</a:t>
            </a:fld>
            <a:endParaRPr lang="en-US"/>
          </a:p>
        </p:txBody>
      </p:sp>
    </p:spTree>
    <p:extLst>
      <p:ext uri="{BB962C8B-B14F-4D97-AF65-F5344CB8AC3E}">
        <p14:creationId xmlns:p14="http://schemas.microsoft.com/office/powerpoint/2010/main" val="33509141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AFFF755-F31A-A14C-A6D6-0BEAAF7A3382}" type="slidenum">
              <a:rPr lang="en-US" smtClean="0"/>
              <a:t>11</a:t>
            </a:fld>
            <a:endParaRPr lang="en-US"/>
          </a:p>
        </p:txBody>
      </p:sp>
    </p:spTree>
    <p:extLst>
      <p:ext uri="{BB962C8B-B14F-4D97-AF65-F5344CB8AC3E}">
        <p14:creationId xmlns:p14="http://schemas.microsoft.com/office/powerpoint/2010/main" val="39647219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AFFF755-F31A-A14C-A6D6-0BEAAF7A3382}" type="slidenum">
              <a:rPr lang="en-US" smtClean="0"/>
              <a:t>12</a:t>
            </a:fld>
            <a:endParaRPr lang="en-US"/>
          </a:p>
        </p:txBody>
      </p:sp>
    </p:spTree>
    <p:extLst>
      <p:ext uri="{BB962C8B-B14F-4D97-AF65-F5344CB8AC3E}">
        <p14:creationId xmlns:p14="http://schemas.microsoft.com/office/powerpoint/2010/main" val="7311589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rgbClr val="ED7D31"/>
              </a:buClr>
              <a:buSzPts val="1400"/>
              <a:buFont typeface="Arial"/>
              <a:buNone/>
            </a:pPr>
            <a:r>
              <a:rPr lang="en-US" sz="1200" b="1" dirty="0">
                <a:solidFill>
                  <a:srgbClr val="ED7D31"/>
                </a:solidFill>
                <a:latin typeface="Arial" panose="020B0604020202020204" pitchFamily="34" charset="0"/>
                <a:ea typeface="Roboto"/>
                <a:cs typeface="Arial" panose="020B0604020202020204" pitchFamily="34" charset="0"/>
                <a:sym typeface="Roboto"/>
              </a:rPr>
              <a:t>Week #1—</a:t>
            </a:r>
            <a:r>
              <a:rPr lang="en-US" sz="1200" b="1" i="0" dirty="0">
                <a:solidFill>
                  <a:srgbClr val="ED7D31"/>
                </a:solidFill>
                <a:latin typeface="Arial" panose="020B0604020202020204" pitchFamily="34" charset="0"/>
                <a:ea typeface="Arial"/>
                <a:cs typeface="Arial" panose="020B0604020202020204" pitchFamily="34" charset="0"/>
                <a:sym typeface="Arial"/>
              </a:rPr>
              <a:t>Friday</a:t>
            </a:r>
            <a:endParaRPr lang="en-US" sz="1200" b="1" i="1" dirty="0">
              <a:solidFill>
                <a:srgbClr val="ED7D31"/>
              </a:solidFill>
              <a:latin typeface="Arial" panose="020B0604020202020204" pitchFamily="34" charset="0"/>
              <a:ea typeface="Arial"/>
              <a:cs typeface="Arial" panose="020B0604020202020204" pitchFamily="34" charset="0"/>
              <a:sym typeface="Arial"/>
            </a:endParaRPr>
          </a:p>
          <a:p>
            <a:pPr marL="171450" lvl="0" indent="-171450" algn="l" rtl="0">
              <a:spcBef>
                <a:spcPts val="0"/>
              </a:spcBef>
              <a:spcAft>
                <a:spcPts val="0"/>
              </a:spcAft>
              <a:buClr>
                <a:srgbClr val="ED7D31"/>
              </a:buClr>
              <a:buSzPts val="1400"/>
              <a:buFont typeface="Arial" panose="020B0604020202020204" pitchFamily="34" charset="0"/>
              <a:buChar char="•"/>
            </a:pPr>
            <a:r>
              <a:rPr lang="en-US" sz="1200" b="1" dirty="0">
                <a:latin typeface="Arial" panose="020B0604020202020204" pitchFamily="34" charset="0"/>
                <a:ea typeface="Roboto"/>
                <a:cs typeface="Arial" panose="020B0604020202020204" pitchFamily="34" charset="0"/>
                <a:sym typeface="Roboto"/>
              </a:rPr>
              <a:t>Making connections</a:t>
            </a:r>
            <a:r>
              <a:rPr lang="en-US" sz="1200" dirty="0">
                <a:latin typeface="Arial" panose="020B0604020202020204" pitchFamily="34" charset="0"/>
                <a:ea typeface="Roboto"/>
                <a:cs typeface="Arial" panose="020B0604020202020204" pitchFamily="34" charset="0"/>
                <a:sym typeface="Roboto"/>
              </a:rPr>
              <a:t>. Introduce your students to 2016 Top Young Scientist </a:t>
            </a:r>
            <a:r>
              <a:rPr lang="en-US" sz="1200" dirty="0" err="1">
                <a:latin typeface="Arial" panose="020B0604020202020204" pitchFamily="34" charset="0"/>
                <a:ea typeface="Roboto"/>
                <a:cs typeface="Arial" panose="020B0604020202020204" pitchFamily="34" charset="0"/>
                <a:sym typeface="Roboto"/>
              </a:rPr>
              <a:t>Maanasa</a:t>
            </a:r>
            <a:r>
              <a:rPr lang="en-US" sz="1200" dirty="0">
                <a:latin typeface="Arial" panose="020B0604020202020204" pitchFamily="34" charset="0"/>
                <a:ea typeface="Roboto"/>
                <a:cs typeface="Arial" panose="020B0604020202020204" pitchFamily="34" charset="0"/>
                <a:sym typeface="Roboto"/>
              </a:rPr>
              <a:t> to hear how she used science to improve our world. </a:t>
            </a:r>
            <a:endParaRPr lang="en-US" sz="1200" b="0" i="0" dirty="0">
              <a:solidFill>
                <a:srgbClr val="0F0F0F"/>
              </a:solidFill>
              <a:effectLst/>
              <a:latin typeface="Arial" panose="020B0604020202020204" pitchFamily="34" charset="0"/>
              <a:cs typeface="Arial" panose="020B0604020202020204" pitchFamily="34" charset="0"/>
              <a:sym typeface="Arial"/>
            </a:endParaRPr>
          </a:p>
        </p:txBody>
      </p:sp>
      <p:sp>
        <p:nvSpPr>
          <p:cNvPr id="4" name="Slide Number Placeholder 3"/>
          <p:cNvSpPr>
            <a:spLocks noGrp="1"/>
          </p:cNvSpPr>
          <p:nvPr>
            <p:ph type="sldNum" sz="quarter" idx="5"/>
          </p:nvPr>
        </p:nvSpPr>
        <p:spPr/>
        <p:txBody>
          <a:bodyPr/>
          <a:lstStyle/>
          <a:p>
            <a:fld id="{5AFFF755-F31A-A14C-A6D6-0BEAAF7A3382}" type="slidenum">
              <a:rPr lang="en-US" smtClean="0"/>
              <a:t>13</a:t>
            </a:fld>
            <a:endParaRPr lang="en-US"/>
          </a:p>
        </p:txBody>
      </p:sp>
    </p:spTree>
    <p:extLst>
      <p:ext uri="{BB962C8B-B14F-4D97-AF65-F5344CB8AC3E}">
        <p14:creationId xmlns:p14="http://schemas.microsoft.com/office/powerpoint/2010/main" val="33191899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ED7D31"/>
                </a:solidFill>
                <a:latin typeface="Arial" panose="020B0604020202020204" pitchFamily="34" charset="0"/>
                <a:ea typeface="Arial"/>
                <a:cs typeface="Arial" panose="020B0604020202020204" pitchFamily="34" charset="0"/>
                <a:sym typeface="Arial"/>
              </a:rPr>
              <a:t>Link for Letter to parents/guardians (available in English and Spanish) can be </a:t>
            </a:r>
            <a:r>
              <a:rPr lang="en-US" sz="1200" b="1" dirty="0">
                <a:effectLst/>
                <a:latin typeface="Arial" panose="020B0604020202020204" pitchFamily="34" charset="0"/>
                <a:ea typeface="Aptos" panose="020B0004020202020204" pitchFamily="34" charset="0"/>
                <a:cs typeface="Arial" panose="020B0604020202020204" pitchFamily="34" charset="0"/>
              </a:rPr>
              <a:t>found here: </a:t>
            </a:r>
            <a:r>
              <a:rPr lang="en-US" sz="1200" u="sng"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3"/>
              </a:rPr>
              <a:t>https://youngscientistlab.com/annual-challenge/challenge-resources</a:t>
            </a:r>
            <a:r>
              <a:rPr lang="en-US" sz="1200" dirty="0">
                <a:effectLst/>
                <a:latin typeface="Arial" panose="020B0604020202020204" pitchFamily="34" charset="0"/>
                <a:cs typeface="Arial" panose="020B0604020202020204" pitchFamily="34" charset="0"/>
              </a:rPr>
              <a:t> </a:t>
            </a:r>
            <a:endParaRPr lang="en-US" sz="1200" b="1" i="0" dirty="0">
              <a:latin typeface="Arial" panose="020B0604020202020204" pitchFamily="34" charset="0"/>
              <a:cs typeface="Arial" panose="020B0604020202020204" pitchFamily="34" charset="0"/>
            </a:endParaRPr>
          </a:p>
          <a:p>
            <a:endParaRPr lang="en-US" b="1" i="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AFFF755-F31A-A14C-A6D6-0BEAAF7A3382}" type="slidenum">
              <a:rPr lang="en-US" smtClean="0"/>
              <a:t>14</a:t>
            </a:fld>
            <a:endParaRPr lang="en-US"/>
          </a:p>
        </p:txBody>
      </p:sp>
    </p:spTree>
    <p:extLst>
      <p:ext uri="{BB962C8B-B14F-4D97-AF65-F5344CB8AC3E}">
        <p14:creationId xmlns:p14="http://schemas.microsoft.com/office/powerpoint/2010/main" val="29608680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lgn="l" rtl="0">
              <a:spcBef>
                <a:spcPts val="0"/>
              </a:spcBef>
              <a:spcAft>
                <a:spcPts val="0"/>
              </a:spcAft>
              <a:buSzPts val="1400"/>
              <a:buFont typeface="Arial" panose="020B0604020202020204" pitchFamily="34" charset="0"/>
              <a:buChar char="•"/>
            </a:pPr>
            <a:r>
              <a:rPr lang="en-US" b="1" i="1" dirty="0">
                <a:latin typeface="Arial" panose="020B0604020202020204" pitchFamily="34" charset="0"/>
                <a:cs typeface="Arial" panose="020B0604020202020204" pitchFamily="34" charset="0"/>
                <a:sym typeface="Arial"/>
              </a:rPr>
              <a:t>Monday:</a:t>
            </a:r>
            <a:r>
              <a:rPr lang="en-US" b="1" dirty="0">
                <a:latin typeface="Arial" panose="020B0604020202020204" pitchFamily="34" charset="0"/>
                <a:cs typeface="Arial" panose="020B0604020202020204" pitchFamily="34" charset="0"/>
                <a:sym typeface="Arial"/>
              </a:rPr>
              <a:t> </a:t>
            </a:r>
            <a:r>
              <a:rPr lang="en-US" b="1" dirty="0">
                <a:latin typeface="Arial" panose="020B0604020202020204" pitchFamily="34" charset="0"/>
                <a:cs typeface="Arial" panose="020B0604020202020204" pitchFamily="34" charset="0"/>
                <a:sym typeface="Roboto"/>
              </a:rPr>
              <a:t>Introduce the above guiding question.</a:t>
            </a:r>
            <a:r>
              <a:rPr lang="en-US" dirty="0">
                <a:latin typeface="Arial" panose="020B0604020202020204" pitchFamily="34" charset="0"/>
                <a:cs typeface="Arial" panose="020B0604020202020204" pitchFamily="34" charset="0"/>
                <a:sym typeface="Roboto"/>
              </a:rPr>
              <a:t> Use the warm-up or “quick-fix” activity to start student conversation and brainstorms.</a:t>
            </a:r>
          </a:p>
          <a:p>
            <a:pPr marL="628650" lvl="1" indent="-171450" algn="l" rtl="0">
              <a:spcBef>
                <a:spcPts val="0"/>
              </a:spcBef>
              <a:spcAft>
                <a:spcPts val="0"/>
              </a:spcAft>
              <a:buSzPts val="1400"/>
              <a:buFont typeface="Arial" panose="020B0604020202020204" pitchFamily="34" charset="0"/>
              <a:buChar char="•"/>
            </a:pPr>
            <a:r>
              <a:rPr lang="en-US" b="1" dirty="0">
                <a:latin typeface="Arial" panose="020B0604020202020204" pitchFamily="34" charset="0"/>
                <a:cs typeface="Arial" panose="020B0604020202020204" pitchFamily="34" charset="0"/>
                <a:sym typeface="Arial"/>
              </a:rPr>
              <a:t>In the following slides you will use the Instructional Strategy: Half the Story. </a:t>
            </a:r>
            <a:r>
              <a:rPr lang="en-US" dirty="0">
                <a:latin typeface="Arial" panose="020B0604020202020204" pitchFamily="34" charset="0"/>
                <a:cs typeface="Arial" panose="020B0604020202020204" pitchFamily="34" charset="0"/>
                <a:sym typeface="Arial"/>
              </a:rPr>
              <a:t>After viewing magnified sections of an image, students are tasked with making predictions about what the image is and what they will be studying. Half the Story is an engaging way to introduce a topic or unit of study. Students are challenged with making predictions and considering other perspectives as the strategy unfolds. Share the image portion with students. Ask students to make predictions about what the image could be, based on the portion they are viewing. Allow time for students to share their thinking with the class.</a:t>
            </a:r>
          </a:p>
          <a:p>
            <a:pPr marL="628650" lvl="1" indent="-171450" algn="l" rtl="0">
              <a:spcBef>
                <a:spcPts val="0"/>
              </a:spcBef>
              <a:spcAft>
                <a:spcPts val="0"/>
              </a:spcAft>
              <a:buSzPts val="1400"/>
              <a:buFont typeface="Arial" panose="020B0604020202020204" pitchFamily="34" charset="0"/>
              <a:buChar char="•"/>
            </a:pPr>
            <a:r>
              <a:rPr lang="en-US" b="1" dirty="0">
                <a:latin typeface="Arial" panose="020B0604020202020204" pitchFamily="34" charset="0"/>
                <a:cs typeface="Arial" panose="020B0604020202020204" pitchFamily="34" charset="0"/>
                <a:sym typeface="Roboto"/>
              </a:rPr>
              <a:t>Print or project the hidden “My Idea, My Idea Details” slide for students to record their thoughts.</a:t>
            </a:r>
            <a:r>
              <a:rPr lang="en-US" dirty="0">
                <a:latin typeface="Arial" panose="020B0604020202020204" pitchFamily="34" charset="0"/>
                <a:cs typeface="Arial" panose="020B0604020202020204" pitchFamily="34" charset="0"/>
                <a:sym typeface="Roboto"/>
              </a:rPr>
              <a:t> </a:t>
            </a:r>
            <a:endParaRPr lang="en-US" dirty="0">
              <a:latin typeface="Arial" panose="020B0604020202020204" pitchFamily="34" charset="0"/>
              <a:cs typeface="Arial" panose="020B0604020202020204" pitchFamily="34" charset="0"/>
              <a:sym typeface="Arial"/>
            </a:endParaRPr>
          </a:p>
          <a:p>
            <a:pPr marL="171450" lvl="0" indent="-171450" algn="l" rtl="0">
              <a:spcBef>
                <a:spcPts val="0"/>
              </a:spcBef>
              <a:spcAft>
                <a:spcPts val="0"/>
              </a:spcAft>
              <a:buSzPts val="1400"/>
              <a:buFont typeface="Arial" panose="020B0604020202020204" pitchFamily="34" charset="0"/>
              <a:buChar char="•"/>
            </a:pPr>
            <a:endParaRPr lang="en-US" dirty="0">
              <a:latin typeface="Arial" panose="020B0604020202020204" pitchFamily="34" charset="0"/>
              <a:cs typeface="Arial" panose="020B0604020202020204" pitchFamily="34" charset="0"/>
              <a:sym typeface="Arial"/>
            </a:endParaRPr>
          </a:p>
          <a:p>
            <a:pPr marL="171450" lvl="0" indent="-171450" algn="l" rtl="0">
              <a:spcBef>
                <a:spcPts val="0"/>
              </a:spcBef>
              <a:spcAft>
                <a:spcPts val="0"/>
              </a:spcAft>
              <a:buSzPts val="1400"/>
              <a:buFont typeface="Arial" panose="020B0604020202020204" pitchFamily="34" charset="0"/>
              <a:buChar char="•"/>
            </a:pPr>
            <a:r>
              <a:rPr lang="en-US" b="1" i="1" dirty="0">
                <a:latin typeface="Arial" panose="020B0604020202020204" pitchFamily="34" charset="0"/>
                <a:cs typeface="Arial" panose="020B0604020202020204" pitchFamily="34" charset="0"/>
                <a:sym typeface="Arial"/>
              </a:rPr>
              <a:t>Wednesday:</a:t>
            </a:r>
            <a:r>
              <a:rPr lang="en-US" b="1" dirty="0">
                <a:latin typeface="Arial" panose="020B0604020202020204" pitchFamily="34" charset="0"/>
                <a:cs typeface="Arial" panose="020B0604020202020204" pitchFamily="34" charset="0"/>
                <a:sym typeface="Arial"/>
              </a:rPr>
              <a:t> </a:t>
            </a:r>
            <a:r>
              <a:rPr lang="en-US" b="1" dirty="0">
                <a:latin typeface="Arial" panose="020B0604020202020204" pitchFamily="34" charset="0"/>
                <a:cs typeface="Arial" panose="020B0604020202020204" pitchFamily="34" charset="0"/>
                <a:sym typeface="Roboto"/>
              </a:rPr>
              <a:t>Go a little deeper.</a:t>
            </a:r>
            <a:r>
              <a:rPr lang="en-US" dirty="0">
                <a:latin typeface="Arial" panose="020B0604020202020204" pitchFamily="34" charset="0"/>
                <a:cs typeface="Arial" panose="020B0604020202020204" pitchFamily="34" charset="0"/>
                <a:sym typeface="Roboto"/>
              </a:rPr>
              <a:t> Use the Discovery Education resources to have students explore the concept of one’s Ecological Footprint. </a:t>
            </a:r>
            <a:r>
              <a:rPr lang="en-US" b="1" i="1" dirty="0">
                <a:latin typeface="Arial" panose="020B0604020202020204" pitchFamily="34" charset="0"/>
                <a:cs typeface="Arial" panose="020B0604020202020204" pitchFamily="34" charset="0"/>
                <a:sym typeface="Roboto"/>
              </a:rPr>
              <a:t>Make sure to print the following hidden slides in order for students to complete the activity. </a:t>
            </a:r>
            <a:endParaRPr lang="en-US" b="1" i="1" dirty="0">
              <a:latin typeface="Arial" panose="020B0604020202020204" pitchFamily="34" charset="0"/>
              <a:cs typeface="Arial" panose="020B0604020202020204" pitchFamily="34" charset="0"/>
              <a:sym typeface="Arial"/>
            </a:endParaRPr>
          </a:p>
          <a:p>
            <a:pPr marL="171450" lvl="0" indent="-171450" algn="l" rtl="0">
              <a:spcBef>
                <a:spcPts val="0"/>
              </a:spcBef>
              <a:spcAft>
                <a:spcPts val="0"/>
              </a:spcAft>
              <a:buSzPts val="1400"/>
              <a:buFont typeface="Arial" panose="020B0604020202020204" pitchFamily="34" charset="0"/>
              <a:buChar char="•"/>
            </a:pPr>
            <a:endParaRPr lang="en-US" b="1" i="1" dirty="0">
              <a:latin typeface="Arial" panose="020B0604020202020204" pitchFamily="34" charset="0"/>
              <a:cs typeface="Arial" panose="020B0604020202020204" pitchFamily="34" charset="0"/>
              <a:sym typeface="Arial"/>
            </a:endParaRPr>
          </a:p>
          <a:p>
            <a:pPr marL="171450" lvl="0" indent="-171450" algn="l" rtl="0">
              <a:spcBef>
                <a:spcPts val="0"/>
              </a:spcBef>
              <a:spcAft>
                <a:spcPts val="0"/>
              </a:spcAft>
              <a:buSzPts val="1400"/>
              <a:buFont typeface="Arial" panose="020B0604020202020204" pitchFamily="34" charset="0"/>
              <a:buChar char="•"/>
            </a:pPr>
            <a:r>
              <a:rPr lang="en-US" b="1" i="1" dirty="0">
                <a:latin typeface="Arial" panose="020B0604020202020204" pitchFamily="34" charset="0"/>
                <a:cs typeface="Arial" panose="020B0604020202020204" pitchFamily="34" charset="0"/>
                <a:sym typeface="Arial"/>
              </a:rPr>
              <a:t>Friday: </a:t>
            </a:r>
            <a:r>
              <a:rPr lang="en-US" b="1" dirty="0">
                <a:latin typeface="Arial" panose="020B0604020202020204" pitchFamily="34" charset="0"/>
                <a:cs typeface="Arial" panose="020B0604020202020204" pitchFamily="34" charset="0"/>
                <a:sym typeface="Roboto"/>
              </a:rPr>
              <a:t>Make connections.</a:t>
            </a:r>
            <a:r>
              <a:rPr lang="en-US" dirty="0">
                <a:latin typeface="Arial" panose="020B0604020202020204" pitchFamily="34" charset="0"/>
                <a:cs typeface="Arial" panose="020B0604020202020204" pitchFamily="34" charset="0"/>
                <a:sym typeface="Roboto"/>
              </a:rPr>
              <a:t> Introduce your students to 2015 Top Young Scientist Hannah to hear how she is innovating a better tomorrow. </a:t>
            </a:r>
          </a:p>
          <a:p>
            <a:pPr marL="171450" lvl="0" indent="-171450" algn="l" rtl="0">
              <a:spcBef>
                <a:spcPts val="0"/>
              </a:spcBef>
              <a:spcAft>
                <a:spcPts val="0"/>
              </a:spcAft>
              <a:buSzPts val="1400"/>
              <a:buFont typeface="Arial" panose="020B0604020202020204" pitchFamily="34" charset="0"/>
              <a:buChar char="•"/>
            </a:pPr>
            <a:endParaRPr lang="en-US" dirty="0">
              <a:latin typeface="Arial" panose="020B0604020202020204" pitchFamily="34" charset="0"/>
              <a:cs typeface="Arial" panose="020B0604020202020204" pitchFamily="34" charset="0"/>
              <a:sym typeface="Roboto"/>
            </a:endParaRPr>
          </a:p>
          <a:p>
            <a:pPr marL="171450" lvl="0" indent="-171450" algn="l" rtl="0">
              <a:spcBef>
                <a:spcPts val="0"/>
              </a:spcBef>
              <a:spcAft>
                <a:spcPts val="0"/>
              </a:spcAft>
              <a:buSzPts val="1400"/>
              <a:buFont typeface="Arial" panose="020B0604020202020204" pitchFamily="34" charset="0"/>
              <a:buChar char="•"/>
            </a:pPr>
            <a:r>
              <a:rPr lang="en-US" b="1" dirty="0">
                <a:latin typeface="Arial" panose="020B0604020202020204" pitchFamily="34" charset="0"/>
                <a:cs typeface="Arial" panose="020B0604020202020204" pitchFamily="34" charset="0"/>
                <a:sym typeface="Roboto Black"/>
              </a:rPr>
              <a:t>Teacher Note: </a:t>
            </a:r>
            <a:r>
              <a:rPr lang="en-US" dirty="0">
                <a:latin typeface="Arial" panose="020B0604020202020204" pitchFamily="34" charset="0"/>
                <a:cs typeface="Arial" panose="020B0604020202020204" pitchFamily="34" charset="0"/>
                <a:sym typeface="Roboto Black"/>
              </a:rPr>
              <a:t>To excite your students, share </a:t>
            </a:r>
            <a:r>
              <a:rPr lang="en-US" dirty="0">
                <a:latin typeface="Arial" panose="020B0604020202020204" pitchFamily="34" charset="0"/>
                <a:cs typeface="Arial" panose="020B0604020202020204" pitchFamily="34" charset="0"/>
                <a:sym typeface="Roboto Black"/>
                <a:hlinkClick r:id="rId3">
                  <a:extLst>
                    <a:ext uri="{A12FA001-AC4F-418D-AE19-62706E023703}">
                      <ahyp:hlinkClr xmlns:ahyp="http://schemas.microsoft.com/office/drawing/2018/hyperlinkcolor" val="tx"/>
                    </a:ext>
                  </a:extLst>
                </a:hlinkClick>
              </a:rPr>
              <a:t>this video about the value of mentorship</a:t>
            </a:r>
            <a:r>
              <a:rPr lang="en-US" dirty="0">
                <a:latin typeface="Arial" panose="020B0604020202020204" pitchFamily="34" charset="0"/>
                <a:cs typeface="Arial" panose="020B0604020202020204" pitchFamily="34" charset="0"/>
                <a:sym typeface="Roboto Black"/>
              </a:rPr>
              <a:t> (https://</a:t>
            </a:r>
            <a:r>
              <a:rPr lang="en-US" dirty="0" err="1">
                <a:latin typeface="Arial" panose="020B0604020202020204" pitchFamily="34" charset="0"/>
                <a:cs typeface="Arial" panose="020B0604020202020204" pitchFamily="34" charset="0"/>
                <a:sym typeface="Roboto Black"/>
              </a:rPr>
              <a:t>youtu.be</a:t>
            </a:r>
            <a:r>
              <a:rPr lang="en-US" dirty="0">
                <a:latin typeface="Arial" panose="020B0604020202020204" pitchFamily="34" charset="0"/>
                <a:cs typeface="Arial" panose="020B0604020202020204" pitchFamily="34" charset="0"/>
                <a:sym typeface="Roboto Black"/>
              </a:rPr>
              <a:t>/7ri3SM2OTkY).</a:t>
            </a:r>
          </a:p>
          <a:p>
            <a:pPr marL="171450" lvl="0" indent="-171450" algn="l" rtl="0">
              <a:spcBef>
                <a:spcPts val="0"/>
              </a:spcBef>
              <a:spcAft>
                <a:spcPts val="0"/>
              </a:spcAft>
              <a:buSzPts val="1400"/>
              <a:buFont typeface="Arial" panose="020B0604020202020204" pitchFamily="34" charset="0"/>
              <a:buChar char="•"/>
            </a:pPr>
            <a:endParaRPr lang="en-US" dirty="0">
              <a:latin typeface="Arial" panose="020B0604020202020204" pitchFamily="34" charset="0"/>
              <a:cs typeface="Arial" panose="020B0604020202020204" pitchFamily="34" charset="0"/>
              <a:sym typeface="Roboto Black"/>
            </a:endParaRPr>
          </a:p>
          <a:p>
            <a:pPr marL="171450" lvl="0" indent="-171450" algn="l" rtl="0">
              <a:spcBef>
                <a:spcPts val="0"/>
              </a:spcBef>
              <a:spcAft>
                <a:spcPts val="0"/>
              </a:spcAft>
              <a:buSzPts val="1400"/>
              <a:buFont typeface="Arial" panose="020B0604020202020204" pitchFamily="34" charset="0"/>
              <a:buChar char="•"/>
            </a:pPr>
            <a:r>
              <a:rPr lang="en-US" dirty="0">
                <a:latin typeface="Arial" panose="020B0604020202020204" pitchFamily="34" charset="0"/>
                <a:cs typeface="Arial" panose="020B0604020202020204" pitchFamily="34" charset="0"/>
                <a:sym typeface="Roboto"/>
              </a:rPr>
              <a:t>Have all of your students registered for the challenge? Do they all know their usernames and passwords? If not, help them to resolve this and encourage them to talk with their parents about setting up the account. If technical difficulties arise, please, contact us at: </a:t>
            </a:r>
            <a:r>
              <a:rPr lang="en-US" dirty="0">
                <a:latin typeface="Arial" panose="020B0604020202020204" pitchFamily="34" charset="0"/>
                <a:cs typeface="Arial" panose="020B0604020202020204" pitchFamily="34" charset="0"/>
                <a:sym typeface="Roboto"/>
                <a:hlinkClick r:id="rId4"/>
              </a:rPr>
              <a:t>YSC@discoveryed.com</a:t>
            </a:r>
            <a:r>
              <a:rPr lang="en-US" dirty="0">
                <a:latin typeface="Arial" panose="020B0604020202020204" pitchFamily="34" charset="0"/>
                <a:cs typeface="Arial" panose="020B0604020202020204" pitchFamily="34" charset="0"/>
                <a:sym typeface="Roboto"/>
              </a:rPr>
              <a:t>. </a:t>
            </a:r>
          </a:p>
          <a:p>
            <a:pPr marL="0" lvl="0" indent="0" algn="l" rtl="0">
              <a:spcBef>
                <a:spcPts val="0"/>
              </a:spcBef>
              <a:spcAft>
                <a:spcPts val="0"/>
              </a:spcAft>
              <a:buClr>
                <a:srgbClr val="333333"/>
              </a:buClr>
              <a:buSzPts val="1800"/>
              <a:buFont typeface="Roboto Black"/>
              <a:buNone/>
            </a:pPr>
            <a:endParaRPr lang="en-US" dirty="0">
              <a:latin typeface="Arial" panose="020B0604020202020204" pitchFamily="34" charset="0"/>
              <a:cs typeface="Arial" panose="020B0604020202020204" pitchFamily="34" charset="0"/>
              <a:sym typeface="Roboto"/>
            </a:endParaRPr>
          </a:p>
          <a:p>
            <a:pPr marL="171450" lvl="0" indent="-171450" algn="l" rtl="0">
              <a:spcBef>
                <a:spcPts val="0"/>
              </a:spcBef>
              <a:spcAft>
                <a:spcPts val="0"/>
              </a:spcAft>
              <a:buClr>
                <a:srgbClr val="ED7D31"/>
              </a:buClr>
              <a:buSzPts val="1400"/>
              <a:buFont typeface="Arial" panose="020B0604020202020204" pitchFamily="34" charset="0"/>
              <a:buChar char="•"/>
            </a:pPr>
            <a:r>
              <a:rPr lang="en-US" b="1" i="1" dirty="0">
                <a:latin typeface="Arial" panose="020B0604020202020204" pitchFamily="34" charset="0"/>
                <a:cs typeface="Arial" panose="020B0604020202020204" pitchFamily="34" charset="0"/>
                <a:sym typeface="Arial"/>
              </a:rPr>
              <a:t>We want to hear from you!</a:t>
            </a:r>
            <a:r>
              <a:rPr lang="en-US" b="1" dirty="0">
                <a:latin typeface="Arial" panose="020B0604020202020204" pitchFamily="34" charset="0"/>
                <a:cs typeface="Arial" panose="020B0604020202020204" pitchFamily="34" charset="0"/>
                <a:sym typeface="Arial"/>
              </a:rPr>
              <a:t> </a:t>
            </a:r>
            <a:r>
              <a:rPr lang="en-US" dirty="0">
                <a:latin typeface="Arial" panose="020B0604020202020204" pitchFamily="34" charset="0"/>
                <a:cs typeface="Arial" panose="020B0604020202020204" pitchFamily="34" charset="0"/>
                <a:sym typeface="Arial"/>
              </a:rPr>
              <a:t>If your classroom is joining us on this </a:t>
            </a:r>
            <a:r>
              <a:rPr lang="en-US" b="1" i="1" dirty="0">
                <a:latin typeface="Arial" panose="020B0604020202020204" pitchFamily="34" charset="0"/>
                <a:cs typeface="Arial" panose="020B0604020202020204" pitchFamily="34" charset="0"/>
                <a:sym typeface="Arial"/>
              </a:rPr>
              <a:t>Innovating Your Future</a:t>
            </a:r>
            <a:r>
              <a:rPr lang="en-US" dirty="0">
                <a:latin typeface="Arial" panose="020B0604020202020204" pitchFamily="34" charset="0"/>
                <a:cs typeface="Arial" panose="020B0604020202020204" pitchFamily="34" charset="0"/>
                <a:sym typeface="Arial"/>
              </a:rPr>
              <a:t> journey, please send us stories, solutions, and photos on Twitter, Instagram, and Facebook, using #</a:t>
            </a:r>
            <a:r>
              <a:rPr lang="en-US" dirty="0" err="1">
                <a:latin typeface="Arial" panose="020B0604020202020204" pitchFamily="34" charset="0"/>
                <a:cs typeface="Arial" panose="020B0604020202020204" pitchFamily="34" charset="0"/>
                <a:sym typeface="Arial"/>
              </a:rPr>
              <a:t>YoungScientist</a:t>
            </a:r>
            <a:r>
              <a:rPr lang="en-US" dirty="0">
                <a:latin typeface="Arial" panose="020B0604020202020204" pitchFamily="34" charset="0"/>
                <a:cs typeface="Arial" panose="020B0604020202020204" pitchFamily="34" charset="0"/>
                <a:sym typeface="Arial"/>
              </a:rPr>
              <a:t>.</a:t>
            </a:r>
            <a:endParaRPr lang="en-US" dirty="0">
              <a:latin typeface="Arial" panose="020B0604020202020204" pitchFamily="34" charset="0"/>
              <a:cs typeface="Arial" panose="020B0604020202020204" pitchFamily="34" charset="0"/>
              <a:sym typeface="Roboto"/>
            </a:endParaRPr>
          </a:p>
          <a:p>
            <a:pPr marL="0" lvl="0" indent="0" algn="l" rtl="0">
              <a:lnSpc>
                <a:spcPct val="100000"/>
              </a:lnSpc>
              <a:spcBef>
                <a:spcPts val="0"/>
              </a:spcBef>
              <a:spcAft>
                <a:spcPts val="0"/>
              </a:spcAft>
              <a:buSzPts val="1200"/>
              <a:buNone/>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AFFF755-F31A-A14C-A6D6-0BEAAF7A3382}" type="slidenum">
              <a:rPr lang="en-US" smtClean="0"/>
              <a:t>15</a:t>
            </a:fld>
            <a:endParaRPr lang="en-US"/>
          </a:p>
        </p:txBody>
      </p:sp>
    </p:spTree>
    <p:extLst>
      <p:ext uri="{BB962C8B-B14F-4D97-AF65-F5344CB8AC3E}">
        <p14:creationId xmlns:p14="http://schemas.microsoft.com/office/powerpoint/2010/main" val="23260188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400"/>
              <a:buFont typeface="Arial"/>
              <a:buNone/>
            </a:pPr>
            <a:r>
              <a:rPr lang="en-US" sz="1200" b="1" dirty="0">
                <a:solidFill>
                  <a:srgbClr val="ED7D31"/>
                </a:solidFill>
                <a:latin typeface="Arial" panose="020B0604020202020204" pitchFamily="34" charset="0"/>
                <a:ea typeface="Roboto"/>
                <a:cs typeface="Arial" panose="020B0604020202020204" pitchFamily="34" charset="0"/>
                <a:sym typeface="Roboto"/>
              </a:rPr>
              <a:t>Week #2—</a:t>
            </a:r>
            <a:r>
              <a:rPr lang="en-US" sz="1200" b="1" i="0" dirty="0">
                <a:solidFill>
                  <a:srgbClr val="ED7D31"/>
                </a:solidFill>
                <a:latin typeface="Arial" panose="020B0604020202020204" pitchFamily="34" charset="0"/>
                <a:ea typeface="Arial"/>
                <a:cs typeface="Arial" panose="020B0604020202020204" pitchFamily="34" charset="0"/>
                <a:sym typeface="Arial"/>
              </a:rPr>
              <a:t>Monday</a:t>
            </a:r>
          </a:p>
          <a:p>
            <a:pPr marL="171450" lvl="0" indent="-171450" algn="l" rtl="0">
              <a:spcBef>
                <a:spcPts val="0"/>
              </a:spcBef>
              <a:spcAft>
                <a:spcPts val="0"/>
              </a:spcAft>
              <a:buClr>
                <a:schemeClr val="dk1"/>
              </a:buClr>
              <a:buSzPts val="1400"/>
              <a:buFont typeface="Arial" panose="020B0604020202020204" pitchFamily="34" charset="0"/>
              <a:buChar char="•"/>
            </a:pPr>
            <a:r>
              <a:rPr lang="en-US" sz="1200" b="1" dirty="0">
                <a:latin typeface="Arial" panose="020B0604020202020204" pitchFamily="34" charset="0"/>
                <a:ea typeface="Roboto"/>
                <a:cs typeface="Arial" panose="020B0604020202020204" pitchFamily="34" charset="0"/>
                <a:sym typeface="Roboto"/>
              </a:rPr>
              <a:t>Introduce the above guiding question</a:t>
            </a:r>
            <a:r>
              <a:rPr lang="en-US" sz="1200" dirty="0">
                <a:latin typeface="Arial" panose="020B0604020202020204" pitchFamily="34" charset="0"/>
                <a:ea typeface="Roboto"/>
                <a:cs typeface="Arial" panose="020B0604020202020204" pitchFamily="34" charset="0"/>
                <a:sym typeface="Roboto"/>
              </a:rPr>
              <a:t>. Use the warm-up or “quick-fix” activity to start student conversation and brainstorms. </a:t>
            </a:r>
          </a:p>
          <a:p>
            <a:pPr marL="628650" lvl="1" indent="-171450" algn="l" rtl="0">
              <a:spcBef>
                <a:spcPts val="0"/>
              </a:spcBef>
              <a:spcAft>
                <a:spcPts val="0"/>
              </a:spcAft>
              <a:buClr>
                <a:schemeClr val="dk1"/>
              </a:buClr>
              <a:buSzPts val="1400"/>
              <a:buFont typeface="Arial" panose="020B0604020202020204" pitchFamily="34" charset="0"/>
              <a:buChar char="•"/>
            </a:pPr>
            <a:r>
              <a:rPr lang="en-US" sz="1200" b="1" dirty="0">
                <a:latin typeface="Arial" panose="020B0604020202020204" pitchFamily="34" charset="0"/>
                <a:ea typeface="Arial"/>
                <a:cs typeface="Arial" panose="020B0604020202020204" pitchFamily="34" charset="0"/>
                <a:sym typeface="Arial"/>
              </a:rPr>
              <a:t>In the following slides you will use the Instructional Strategy: Half the Story. </a:t>
            </a:r>
            <a:r>
              <a:rPr lang="en-US" sz="1200" dirty="0">
                <a:latin typeface="Arial" panose="020B0604020202020204" pitchFamily="34" charset="0"/>
                <a:ea typeface="Arial"/>
                <a:cs typeface="Arial" panose="020B0604020202020204" pitchFamily="34" charset="0"/>
                <a:sym typeface="Arial"/>
              </a:rPr>
              <a:t>After viewing magnified sections of an image, students are tasked with making predictions about what the image is and what they will be studying. Half the Story is an engaging way to introduce a topic or unit of study. Students are challenged with making predictions and considering other perspectives as the strategy unfolds. Share the image portion with students. Ask students to make predictions about what the image could be, based on the portion they are viewing. Allow time for students to share their thinking with the class. </a:t>
            </a:r>
          </a:p>
          <a:p>
            <a:pPr marL="628650" lvl="1" indent="-171450" algn="l" rtl="0">
              <a:spcBef>
                <a:spcPts val="0"/>
              </a:spcBef>
              <a:spcAft>
                <a:spcPts val="0"/>
              </a:spcAft>
              <a:buClr>
                <a:schemeClr val="dk1"/>
              </a:buClr>
              <a:buSzPts val="1400"/>
              <a:buFont typeface="Arial" panose="020B0604020202020204" pitchFamily="34" charset="0"/>
              <a:buChar char="•"/>
            </a:pPr>
            <a:r>
              <a:rPr lang="en-US" sz="1200" b="1" dirty="0">
                <a:latin typeface="Arial" panose="020B0604020202020204" pitchFamily="34" charset="0"/>
                <a:ea typeface="Roboto"/>
                <a:cs typeface="Arial" panose="020B0604020202020204" pitchFamily="34" charset="0"/>
                <a:sym typeface="Roboto"/>
              </a:rPr>
              <a:t>Print or project the hidden “My Idea, My Idea Details” slide for students to record their thoughts.</a:t>
            </a:r>
          </a:p>
          <a:p>
            <a:pPr marL="0" lvl="0" indent="0" algn="l" rtl="0">
              <a:spcBef>
                <a:spcPts val="0"/>
              </a:spcBef>
              <a:spcAft>
                <a:spcPts val="0"/>
              </a:spcAft>
              <a:buClr>
                <a:schemeClr val="dk1"/>
              </a:buClr>
              <a:buSzPts val="1400"/>
              <a:buFont typeface="Arial" panose="020B0604020202020204" pitchFamily="34" charset="0"/>
              <a:buNone/>
            </a:pPr>
            <a:endParaRPr lang="en-US" sz="1200" dirty="0">
              <a:latin typeface="Arial" panose="020B0604020202020204" pitchFamily="34" charset="0"/>
              <a:ea typeface="Roboto"/>
              <a:cs typeface="Arial" panose="020B0604020202020204" pitchFamily="34" charset="0"/>
              <a:sym typeface="Roboto"/>
            </a:endParaRPr>
          </a:p>
        </p:txBody>
      </p:sp>
      <p:sp>
        <p:nvSpPr>
          <p:cNvPr id="4" name="Slide Number Placeholder 3"/>
          <p:cNvSpPr>
            <a:spLocks noGrp="1"/>
          </p:cNvSpPr>
          <p:nvPr>
            <p:ph type="sldNum" sz="quarter" idx="5"/>
          </p:nvPr>
        </p:nvSpPr>
        <p:spPr/>
        <p:txBody>
          <a:bodyPr/>
          <a:lstStyle/>
          <a:p>
            <a:fld id="{5AFFF755-F31A-A14C-A6D6-0BEAAF7A3382}" type="slidenum">
              <a:rPr lang="en-US" smtClean="0"/>
              <a:t>16</a:t>
            </a:fld>
            <a:endParaRPr lang="en-US"/>
          </a:p>
        </p:txBody>
      </p:sp>
    </p:spTree>
    <p:extLst>
      <p:ext uri="{BB962C8B-B14F-4D97-AF65-F5344CB8AC3E}">
        <p14:creationId xmlns:p14="http://schemas.microsoft.com/office/powerpoint/2010/main" val="10565768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ea typeface="Arial"/>
                <a:cs typeface="Arial" panose="020B0604020202020204" pitchFamily="34" charset="0"/>
                <a:sym typeface="Arial"/>
              </a:rPr>
              <a:t>Share this image portion with students. Ask students to make predictions about what the image could be, based on the portion they are viewing. Allow time for students to share their thinking with the class. </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AFFF755-F31A-A14C-A6D6-0BEAAF7A3382}" type="slidenum">
              <a:rPr lang="en-US" smtClean="0"/>
              <a:t>17</a:t>
            </a:fld>
            <a:endParaRPr lang="en-US"/>
          </a:p>
        </p:txBody>
      </p:sp>
    </p:spTree>
    <p:extLst>
      <p:ext uri="{BB962C8B-B14F-4D97-AF65-F5344CB8AC3E}">
        <p14:creationId xmlns:p14="http://schemas.microsoft.com/office/powerpoint/2010/main" val="38289661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sz="1200" dirty="0">
                <a:latin typeface="Arial" panose="020B0604020202020204" pitchFamily="34" charset="0"/>
                <a:ea typeface="Arial"/>
                <a:cs typeface="Arial" panose="020B0604020202020204" pitchFamily="34" charset="0"/>
                <a:sym typeface="Arial"/>
              </a:rPr>
              <a:t>Ask students to evaluate their predictions and discuss how their predictions may have changed as more information was revealed.</a:t>
            </a:r>
            <a:endParaRPr lang="en-US" sz="1200" b="1" dirty="0">
              <a:latin typeface="Arial" panose="020B0604020202020204" pitchFamily="34" charset="0"/>
              <a:ea typeface="Roboto"/>
              <a:cs typeface="Arial" panose="020B0604020202020204" pitchFamily="34" charset="0"/>
              <a:sym typeface="Roboto"/>
            </a:endParaRPr>
          </a:p>
          <a:p>
            <a:pPr marL="0" lvl="0" indent="0" algn="l" rtl="0">
              <a:lnSpc>
                <a:spcPct val="100000"/>
              </a:lnSpc>
              <a:spcBef>
                <a:spcPts val="0"/>
              </a:spcBef>
              <a:spcAft>
                <a:spcPts val="0"/>
              </a:spcAft>
              <a:buSzPts val="1200"/>
              <a:buNone/>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AFFF755-F31A-A14C-A6D6-0BEAAF7A3382}" type="slidenum">
              <a:rPr lang="en-US" smtClean="0"/>
              <a:t>18</a:t>
            </a:fld>
            <a:endParaRPr lang="en-US"/>
          </a:p>
        </p:txBody>
      </p:sp>
    </p:spTree>
    <p:extLst>
      <p:ext uri="{BB962C8B-B14F-4D97-AF65-F5344CB8AC3E}">
        <p14:creationId xmlns:p14="http://schemas.microsoft.com/office/powerpoint/2010/main" val="2439850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AFFF755-F31A-A14C-A6D6-0BEAAF7A3382}" type="slidenum">
              <a:rPr lang="en-US" smtClean="0"/>
              <a:t>1</a:t>
            </a:fld>
            <a:endParaRPr lang="en-US"/>
          </a:p>
        </p:txBody>
      </p:sp>
    </p:spTree>
    <p:extLst>
      <p:ext uri="{BB962C8B-B14F-4D97-AF65-F5344CB8AC3E}">
        <p14:creationId xmlns:p14="http://schemas.microsoft.com/office/powerpoint/2010/main" val="5715898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ea typeface="Arial"/>
                <a:cs typeface="Arial" panose="020B0604020202020204" pitchFamily="34" charset="0"/>
                <a:sym typeface="Arial"/>
              </a:rPr>
              <a:t>Share this image portion with students. Ask students to make predictions about what the image could be, based on the portion they are viewing. Allow time for students to share their thinking with the class. </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AFFF755-F31A-A14C-A6D6-0BEAAF7A3382}" type="slidenum">
              <a:rPr lang="en-US" smtClean="0"/>
              <a:t>19</a:t>
            </a:fld>
            <a:endParaRPr lang="en-US"/>
          </a:p>
        </p:txBody>
      </p:sp>
    </p:spTree>
    <p:extLst>
      <p:ext uri="{BB962C8B-B14F-4D97-AF65-F5344CB8AC3E}">
        <p14:creationId xmlns:p14="http://schemas.microsoft.com/office/powerpoint/2010/main" val="8570370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sz="1200" dirty="0">
                <a:latin typeface="Arial" panose="020B0604020202020204" pitchFamily="34" charset="0"/>
                <a:ea typeface="Arial"/>
                <a:cs typeface="Arial" panose="020B0604020202020204" pitchFamily="34" charset="0"/>
                <a:sym typeface="Arial"/>
              </a:rPr>
              <a:t>Ask students to evaluate their predictions and discuss how their predictions may have changed as more information was revealed.</a:t>
            </a:r>
            <a:endParaRPr lang="en-US" sz="1200" b="1" dirty="0">
              <a:latin typeface="Arial" panose="020B0604020202020204" pitchFamily="34" charset="0"/>
              <a:ea typeface="Roboto"/>
              <a:cs typeface="Arial" panose="020B0604020202020204" pitchFamily="34" charset="0"/>
              <a:sym typeface="Roboto"/>
            </a:endParaRPr>
          </a:p>
          <a:p>
            <a:pPr marL="0" lvl="0" indent="0" algn="l" rtl="0">
              <a:lnSpc>
                <a:spcPct val="100000"/>
              </a:lnSpc>
              <a:spcBef>
                <a:spcPts val="0"/>
              </a:spcBef>
              <a:spcAft>
                <a:spcPts val="0"/>
              </a:spcAft>
              <a:buSzPts val="1200"/>
              <a:buNone/>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AFFF755-F31A-A14C-A6D6-0BEAAF7A3382}" type="slidenum">
              <a:rPr lang="en-US" smtClean="0"/>
              <a:t>20</a:t>
            </a:fld>
            <a:endParaRPr lang="en-US"/>
          </a:p>
        </p:txBody>
      </p:sp>
    </p:spTree>
    <p:extLst>
      <p:ext uri="{BB962C8B-B14F-4D97-AF65-F5344CB8AC3E}">
        <p14:creationId xmlns:p14="http://schemas.microsoft.com/office/powerpoint/2010/main" val="22152542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Print or project for </a:t>
            </a:r>
            <a:r>
              <a:rPr lang="en-US">
                <a:latin typeface="Arial" panose="020B0604020202020204" pitchFamily="34" charset="0"/>
                <a:cs typeface="Arial" panose="020B0604020202020204" pitchFamily="34" charset="0"/>
              </a:rPr>
              <a:t>student usage.</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AFFF755-F31A-A14C-A6D6-0BEAAF7A3382}" type="slidenum">
              <a:rPr lang="en-US" smtClean="0"/>
              <a:t>21</a:t>
            </a:fld>
            <a:endParaRPr lang="en-US"/>
          </a:p>
        </p:txBody>
      </p:sp>
    </p:spTree>
    <p:extLst>
      <p:ext uri="{BB962C8B-B14F-4D97-AF65-F5344CB8AC3E}">
        <p14:creationId xmlns:p14="http://schemas.microsoft.com/office/powerpoint/2010/main" val="10041861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400"/>
              <a:buFont typeface="Arial"/>
              <a:buNone/>
            </a:pPr>
            <a:r>
              <a:rPr lang="en-US" sz="1200" b="1" dirty="0">
                <a:solidFill>
                  <a:srgbClr val="ED7D31"/>
                </a:solidFill>
                <a:latin typeface="Arial" panose="020B0604020202020204" pitchFamily="34" charset="0"/>
                <a:ea typeface="Roboto"/>
                <a:cs typeface="Arial" panose="020B0604020202020204" pitchFamily="34" charset="0"/>
                <a:sym typeface="Roboto"/>
              </a:rPr>
              <a:t>Week #2—</a:t>
            </a:r>
            <a:r>
              <a:rPr lang="en-US" sz="1200" b="1" i="0" dirty="0">
                <a:solidFill>
                  <a:srgbClr val="ED7D31"/>
                </a:solidFill>
                <a:latin typeface="Arial" panose="020B0604020202020204" pitchFamily="34" charset="0"/>
                <a:ea typeface="Arial"/>
                <a:cs typeface="Arial" panose="020B0604020202020204" pitchFamily="34" charset="0"/>
                <a:sym typeface="Arial"/>
              </a:rPr>
              <a:t>Wednesday</a:t>
            </a:r>
          </a:p>
          <a:p>
            <a:pPr marL="171450" lvl="0" indent="-171450" algn="l" rtl="0">
              <a:spcBef>
                <a:spcPts val="0"/>
              </a:spcBef>
              <a:spcAft>
                <a:spcPts val="0"/>
              </a:spcAft>
              <a:buClr>
                <a:schemeClr val="dk1"/>
              </a:buClr>
              <a:buSzPts val="1400"/>
              <a:buFont typeface="Arial" panose="020B0604020202020204" pitchFamily="34" charset="0"/>
              <a:buChar char="•"/>
            </a:pPr>
            <a:r>
              <a:rPr lang="en-US" sz="1200" b="1" dirty="0">
                <a:latin typeface="Arial" panose="020B0604020202020204" pitchFamily="34" charset="0"/>
                <a:ea typeface="Roboto"/>
                <a:cs typeface="Arial" panose="020B0604020202020204" pitchFamily="34" charset="0"/>
                <a:sym typeface="Roboto"/>
              </a:rPr>
              <a:t>Go a little deeper. </a:t>
            </a:r>
            <a:r>
              <a:rPr lang="en-US" sz="1200" dirty="0">
                <a:latin typeface="Arial" panose="020B0604020202020204" pitchFamily="34" charset="0"/>
                <a:ea typeface="Roboto"/>
                <a:cs typeface="Arial" panose="020B0604020202020204" pitchFamily="34" charset="0"/>
                <a:sym typeface="Roboto"/>
              </a:rPr>
              <a:t>Use the Discovery Education resources to have students explore the concept of one’s Ecological Footprint. </a:t>
            </a:r>
            <a:r>
              <a:rPr lang="en-US" sz="1200" b="1" i="1" dirty="0">
                <a:latin typeface="Arial" panose="020B0604020202020204" pitchFamily="34" charset="0"/>
                <a:ea typeface="Roboto"/>
                <a:cs typeface="Arial" panose="020B0604020202020204" pitchFamily="34" charset="0"/>
                <a:sym typeface="Roboto"/>
              </a:rPr>
              <a:t>Make sure to print the following hidden slides in order for students to complete the activity. </a:t>
            </a:r>
            <a:endParaRPr lang="en-US" dirty="0">
              <a:latin typeface="Arial" panose="020B0604020202020204" pitchFamily="34" charset="0"/>
              <a:cs typeface="Arial" panose="020B0604020202020204" pitchFamily="34" charset="0"/>
            </a:endParaRPr>
          </a:p>
          <a:p>
            <a:pPr marL="171450" lvl="0" indent="-171450" algn="l" rtl="0">
              <a:spcBef>
                <a:spcPts val="0"/>
              </a:spcBef>
              <a:spcAft>
                <a:spcPts val="0"/>
              </a:spcAft>
              <a:buClr>
                <a:schemeClr val="dk1"/>
              </a:buClr>
              <a:buSzPts val="1400"/>
              <a:buFont typeface="Arial" panose="020B0604020202020204" pitchFamily="34" charset="0"/>
              <a:buChar char="•"/>
            </a:pPr>
            <a:endParaRPr lang="en-US" sz="1200" dirty="0">
              <a:latin typeface="Arial" panose="020B0604020202020204" pitchFamily="34" charset="0"/>
              <a:ea typeface="Roboto"/>
              <a:cs typeface="Arial" panose="020B0604020202020204" pitchFamily="34" charset="0"/>
              <a:sym typeface="Roboto"/>
            </a:endParaRPr>
          </a:p>
        </p:txBody>
      </p:sp>
      <p:sp>
        <p:nvSpPr>
          <p:cNvPr id="4" name="Slide Number Placeholder 3"/>
          <p:cNvSpPr>
            <a:spLocks noGrp="1"/>
          </p:cNvSpPr>
          <p:nvPr>
            <p:ph type="sldNum" sz="quarter" idx="5"/>
          </p:nvPr>
        </p:nvSpPr>
        <p:spPr/>
        <p:txBody>
          <a:bodyPr/>
          <a:lstStyle/>
          <a:p>
            <a:fld id="{5AFFF755-F31A-A14C-A6D6-0BEAAF7A3382}" type="slidenum">
              <a:rPr lang="en-US" smtClean="0"/>
              <a:t>22</a:t>
            </a:fld>
            <a:endParaRPr lang="en-US"/>
          </a:p>
        </p:txBody>
      </p:sp>
    </p:spTree>
    <p:extLst>
      <p:ext uri="{BB962C8B-B14F-4D97-AF65-F5344CB8AC3E}">
        <p14:creationId xmlns:p14="http://schemas.microsoft.com/office/powerpoint/2010/main" val="4129805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AFFF755-F31A-A14C-A6D6-0BEAAF7A3382}" type="slidenum">
              <a:rPr lang="en-US" smtClean="0"/>
              <a:t>23</a:t>
            </a:fld>
            <a:endParaRPr lang="en-US"/>
          </a:p>
        </p:txBody>
      </p:sp>
    </p:spTree>
    <p:extLst>
      <p:ext uri="{BB962C8B-B14F-4D97-AF65-F5344CB8AC3E}">
        <p14:creationId xmlns:p14="http://schemas.microsoft.com/office/powerpoint/2010/main" val="26697396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AFFF755-F31A-A14C-A6D6-0BEAAF7A3382}" type="slidenum">
              <a:rPr lang="en-US" smtClean="0"/>
              <a:t>24</a:t>
            </a:fld>
            <a:endParaRPr lang="en-US"/>
          </a:p>
        </p:txBody>
      </p:sp>
    </p:spTree>
    <p:extLst>
      <p:ext uri="{BB962C8B-B14F-4D97-AF65-F5344CB8AC3E}">
        <p14:creationId xmlns:p14="http://schemas.microsoft.com/office/powerpoint/2010/main" val="2523061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SzPts val="1400"/>
              <a:buNone/>
            </a:pPr>
            <a:r>
              <a:rPr lang="en-US" sz="1200" b="1" dirty="0">
                <a:solidFill>
                  <a:srgbClr val="ED7D31"/>
                </a:solidFill>
                <a:latin typeface="Arial" panose="020B0604020202020204" pitchFamily="34" charset="0"/>
                <a:ea typeface="Roboto"/>
                <a:cs typeface="Arial" panose="020B0604020202020204" pitchFamily="34" charset="0"/>
                <a:sym typeface="Roboto"/>
              </a:rPr>
              <a:t>Week #2—</a:t>
            </a:r>
            <a:r>
              <a:rPr lang="en-US" sz="1200" b="1" i="0" dirty="0">
                <a:solidFill>
                  <a:srgbClr val="ED7D31"/>
                </a:solidFill>
                <a:latin typeface="Arial" panose="020B0604020202020204" pitchFamily="34" charset="0"/>
                <a:ea typeface="Arial"/>
                <a:cs typeface="Arial" panose="020B0604020202020204" pitchFamily="34" charset="0"/>
                <a:sym typeface="Arial"/>
              </a:rPr>
              <a:t>Friday</a:t>
            </a:r>
          </a:p>
          <a:p>
            <a:pPr marL="171450" lvl="0" indent="-171450" algn="l" rtl="0">
              <a:spcBef>
                <a:spcPts val="0"/>
              </a:spcBef>
              <a:spcAft>
                <a:spcPts val="0"/>
              </a:spcAft>
              <a:buSzPts val="1400"/>
              <a:buFont typeface="Arial" panose="020B0604020202020204" pitchFamily="34" charset="0"/>
              <a:buChar char="•"/>
            </a:pPr>
            <a:r>
              <a:rPr lang="en-US" sz="1200" b="1" dirty="0">
                <a:latin typeface="Arial" panose="020B0604020202020204" pitchFamily="34" charset="0"/>
                <a:ea typeface="Roboto"/>
                <a:cs typeface="Arial" panose="020B0604020202020204" pitchFamily="34" charset="0"/>
                <a:sym typeface="Roboto"/>
              </a:rPr>
              <a:t>Make connections</a:t>
            </a:r>
            <a:r>
              <a:rPr lang="en-US" sz="1200" dirty="0">
                <a:latin typeface="Arial" panose="020B0604020202020204" pitchFamily="34" charset="0"/>
                <a:ea typeface="Roboto"/>
                <a:cs typeface="Arial" panose="020B0604020202020204" pitchFamily="34" charset="0"/>
                <a:sym typeface="Roboto"/>
              </a:rPr>
              <a:t>. Introduce your students to 2015 Top Young Scientist Hannah to hear how she is innovating a better tomorrow. Have students use the strategy: AEIOU while they watch the videos. Project or print the following slide so students can record their thoughts. </a:t>
            </a:r>
            <a:br>
              <a:rPr lang="en-US" sz="1200" dirty="0">
                <a:latin typeface="Arial" panose="020B0604020202020204" pitchFamily="34" charset="0"/>
                <a:ea typeface="Roboto"/>
                <a:cs typeface="Arial" panose="020B0604020202020204" pitchFamily="34" charset="0"/>
                <a:sym typeface="Roboto"/>
              </a:rPr>
            </a:br>
            <a:endParaRPr lang="en-US" sz="1200" dirty="0">
              <a:latin typeface="Arial" panose="020B0604020202020204" pitchFamily="34" charset="0"/>
              <a:ea typeface="Roboto"/>
              <a:cs typeface="Arial" panose="020B0604020202020204" pitchFamily="34" charset="0"/>
              <a:sym typeface="Roboto"/>
            </a:endParaRPr>
          </a:p>
          <a:p>
            <a:pPr marL="171450" lvl="0" indent="-171450" algn="l" rtl="0">
              <a:spcBef>
                <a:spcPts val="0"/>
              </a:spcBef>
              <a:spcAft>
                <a:spcPts val="0"/>
              </a:spcAft>
              <a:buClr>
                <a:schemeClr val="dk1"/>
              </a:buClr>
              <a:buSzPts val="1400"/>
              <a:buFont typeface="Arial" panose="020B0604020202020204" pitchFamily="34" charset="0"/>
              <a:buChar char="•"/>
            </a:pPr>
            <a:r>
              <a:rPr lang="en-US" sz="1200" b="1" dirty="0">
                <a:solidFill>
                  <a:srgbClr val="333333"/>
                </a:solidFill>
                <a:latin typeface="Arial" panose="020B0604020202020204" pitchFamily="34" charset="0"/>
                <a:ea typeface="Roboto Black"/>
                <a:cs typeface="Arial" panose="020B0604020202020204" pitchFamily="34" charset="0"/>
                <a:sym typeface="Roboto Black"/>
              </a:rPr>
              <a:t>Teacher Note: </a:t>
            </a:r>
            <a:r>
              <a:rPr lang="en-US" sz="1200" dirty="0">
                <a:solidFill>
                  <a:srgbClr val="333333"/>
                </a:solidFill>
                <a:latin typeface="Arial" panose="020B0604020202020204" pitchFamily="34" charset="0"/>
                <a:ea typeface="Roboto Black"/>
                <a:cs typeface="Arial" panose="020B0604020202020204" pitchFamily="34" charset="0"/>
                <a:sym typeface="Roboto Black"/>
              </a:rPr>
              <a:t>To excite your students, share </a:t>
            </a:r>
            <a:r>
              <a:rPr lang="en-US" sz="1200" i="0" u="sng" dirty="0">
                <a:solidFill>
                  <a:srgbClr val="333333"/>
                </a:solidFill>
                <a:latin typeface="Arial" panose="020B0604020202020204" pitchFamily="34" charset="0"/>
                <a:ea typeface="Roboto Black"/>
                <a:cs typeface="Arial" panose="020B0604020202020204" pitchFamily="34" charset="0"/>
                <a:sym typeface="Roboto Black"/>
                <a:hlinkClick r:id="rId3">
                  <a:extLst>
                    <a:ext uri="{A12FA001-AC4F-418D-AE19-62706E023703}">
                      <ahyp:hlinkClr xmlns:ahyp="http://schemas.microsoft.com/office/drawing/2018/hyperlinkcolor" val="tx"/>
                    </a:ext>
                  </a:extLst>
                </a:hlinkClick>
              </a:rPr>
              <a:t>this video about the value of mentorship</a:t>
            </a:r>
            <a:r>
              <a:rPr lang="en-US" sz="1200" dirty="0">
                <a:solidFill>
                  <a:srgbClr val="333333"/>
                </a:solidFill>
                <a:latin typeface="Arial" panose="020B0604020202020204" pitchFamily="34" charset="0"/>
                <a:ea typeface="Roboto Black"/>
                <a:cs typeface="Arial" panose="020B0604020202020204" pitchFamily="34" charset="0"/>
                <a:sym typeface="Roboto Black"/>
              </a:rPr>
              <a:t> (https://</a:t>
            </a:r>
            <a:r>
              <a:rPr lang="en-US" sz="1200" dirty="0" err="1">
                <a:solidFill>
                  <a:srgbClr val="333333"/>
                </a:solidFill>
                <a:latin typeface="Arial" panose="020B0604020202020204" pitchFamily="34" charset="0"/>
                <a:ea typeface="Roboto Black"/>
                <a:cs typeface="Arial" panose="020B0604020202020204" pitchFamily="34" charset="0"/>
                <a:sym typeface="Roboto Black"/>
              </a:rPr>
              <a:t>youtu.be</a:t>
            </a:r>
            <a:r>
              <a:rPr lang="en-US" sz="1200" dirty="0">
                <a:solidFill>
                  <a:srgbClr val="333333"/>
                </a:solidFill>
                <a:latin typeface="Arial" panose="020B0604020202020204" pitchFamily="34" charset="0"/>
                <a:ea typeface="Roboto Black"/>
                <a:cs typeface="Arial" panose="020B0604020202020204" pitchFamily="34" charset="0"/>
                <a:sym typeface="Roboto Black"/>
              </a:rPr>
              <a:t>/7ri3SM2OTkY).</a:t>
            </a:r>
            <a:endParaRPr lang="en-US" sz="1200" dirty="0">
              <a:latin typeface="Arial" panose="020B0604020202020204" pitchFamily="34" charset="0"/>
              <a:cs typeface="Arial" panose="020B0604020202020204" pitchFamily="34" charset="0"/>
            </a:endParaRPr>
          </a:p>
          <a:p>
            <a:pPr marL="171450" lvl="0" indent="-171450" algn="l" rtl="0">
              <a:spcBef>
                <a:spcPts val="0"/>
              </a:spcBef>
              <a:spcAft>
                <a:spcPts val="0"/>
              </a:spcAft>
              <a:buClr>
                <a:schemeClr val="dk1"/>
              </a:buClr>
              <a:buSzPts val="1400"/>
              <a:buFont typeface="Arial" panose="020B0604020202020204" pitchFamily="34" charset="0"/>
              <a:buChar char="•"/>
            </a:pPr>
            <a:endParaRPr lang="en-US" sz="1200" dirty="0">
              <a:latin typeface="Arial" panose="020B0604020202020204" pitchFamily="34" charset="0"/>
              <a:ea typeface="Roboto"/>
              <a:cs typeface="Arial" panose="020B0604020202020204" pitchFamily="34" charset="0"/>
              <a:sym typeface="Roboto"/>
            </a:endParaRPr>
          </a:p>
          <a:p>
            <a:pPr marL="171450" lvl="0" indent="-171450" algn="l" rtl="0">
              <a:spcBef>
                <a:spcPts val="0"/>
              </a:spcBef>
              <a:spcAft>
                <a:spcPts val="0"/>
              </a:spcAft>
              <a:buClr>
                <a:schemeClr val="dk1"/>
              </a:buClr>
              <a:buSzPts val="1400"/>
              <a:buFont typeface="Arial" panose="020B0604020202020204" pitchFamily="34" charset="0"/>
              <a:buChar char="•"/>
            </a:pPr>
            <a:r>
              <a:rPr lang="en-US" sz="1200" dirty="0">
                <a:latin typeface="Arial" panose="020B0604020202020204" pitchFamily="34" charset="0"/>
                <a:ea typeface="Roboto"/>
                <a:cs typeface="Arial" panose="020B0604020202020204" pitchFamily="34" charset="0"/>
                <a:sym typeface="Roboto"/>
              </a:rPr>
              <a:t>Have all of your students registered for the challenge? Do they all know their usernames and passwords? If not, help them to resolve this and encourage them to talk with their parents about setting up the account. If technical difficulties arise, please, contact us at: </a:t>
            </a:r>
            <a:r>
              <a:rPr lang="en-US" sz="1200" u="sng" dirty="0">
                <a:latin typeface="Arial" panose="020B0604020202020204" pitchFamily="34" charset="0"/>
                <a:ea typeface="Roboto"/>
                <a:cs typeface="Arial" panose="020B0604020202020204" pitchFamily="34" charset="0"/>
                <a:sym typeface="Roboto"/>
                <a:hlinkClick r:id="rId4"/>
              </a:rPr>
              <a:t>YSC@discoveryed.com</a:t>
            </a:r>
            <a:r>
              <a:rPr lang="en-US" sz="1200" dirty="0">
                <a:latin typeface="Arial" panose="020B0604020202020204" pitchFamily="34" charset="0"/>
                <a:ea typeface="Roboto"/>
                <a:cs typeface="Arial" panose="020B0604020202020204" pitchFamily="34" charset="0"/>
                <a:sym typeface="Roboto"/>
              </a:rPr>
              <a:t>. </a:t>
            </a:r>
          </a:p>
          <a:p>
            <a:pPr marL="171450" lvl="0" indent="-171450" algn="l" rtl="0">
              <a:spcBef>
                <a:spcPts val="0"/>
              </a:spcBef>
              <a:spcAft>
                <a:spcPts val="0"/>
              </a:spcAft>
              <a:buClr>
                <a:schemeClr val="dk1"/>
              </a:buClr>
              <a:buSzPts val="1800"/>
              <a:buFont typeface="Arial" panose="020B0604020202020204" pitchFamily="34" charset="0"/>
              <a:buChar char="•"/>
            </a:pPr>
            <a:endParaRPr lang="en-US" sz="1200" dirty="0">
              <a:latin typeface="Arial" panose="020B0604020202020204" pitchFamily="34" charset="0"/>
              <a:ea typeface="Roboto"/>
              <a:cs typeface="Arial" panose="020B0604020202020204" pitchFamily="34" charset="0"/>
              <a:sym typeface="Roboto"/>
            </a:endParaRPr>
          </a:p>
          <a:p>
            <a:pPr marL="171450" lvl="0" indent="-171450" algn="l" rtl="0">
              <a:spcBef>
                <a:spcPts val="0"/>
              </a:spcBef>
              <a:spcAft>
                <a:spcPts val="0"/>
              </a:spcAft>
              <a:buClr>
                <a:schemeClr val="dk1"/>
              </a:buClr>
              <a:buSzPts val="1800"/>
              <a:buFont typeface="Arial" panose="020B0604020202020204" pitchFamily="34" charset="0"/>
              <a:buChar char="•"/>
            </a:pPr>
            <a:r>
              <a:rPr lang="en-US" sz="1200" b="1" i="1" dirty="0">
                <a:latin typeface="Arial" panose="020B0604020202020204" pitchFamily="34" charset="0"/>
                <a:ea typeface="Roboto"/>
                <a:cs typeface="Arial" panose="020B0604020202020204" pitchFamily="34" charset="0"/>
                <a:sym typeface="Roboto"/>
              </a:rPr>
              <a:t>We want to hear from you! </a:t>
            </a:r>
            <a:r>
              <a:rPr lang="en-US" sz="1200" i="0" dirty="0">
                <a:latin typeface="Arial" panose="020B0604020202020204" pitchFamily="34" charset="0"/>
                <a:ea typeface="Roboto"/>
                <a:cs typeface="Arial" panose="020B0604020202020204" pitchFamily="34" charset="0"/>
                <a:sym typeface="Roboto"/>
              </a:rPr>
              <a:t>If your classroom is joining us on this </a:t>
            </a:r>
            <a:r>
              <a:rPr lang="en-US" sz="1200" b="1" i="1" dirty="0">
                <a:latin typeface="Arial" panose="020B0604020202020204" pitchFamily="34" charset="0"/>
                <a:ea typeface="Roboto"/>
                <a:cs typeface="Arial" panose="020B0604020202020204" pitchFamily="34" charset="0"/>
                <a:sym typeface="Roboto"/>
              </a:rPr>
              <a:t>Innovating Your Future</a:t>
            </a:r>
            <a:r>
              <a:rPr lang="en-US" sz="1200" i="0" dirty="0">
                <a:latin typeface="Arial" panose="020B0604020202020204" pitchFamily="34" charset="0"/>
                <a:ea typeface="Roboto"/>
                <a:cs typeface="Arial" panose="020B0604020202020204" pitchFamily="34" charset="0"/>
                <a:sym typeface="Roboto"/>
              </a:rPr>
              <a:t> journey, please send us stories, solutions, and photos on Twitter and Facebook, using #</a:t>
            </a:r>
            <a:r>
              <a:rPr lang="en-US" sz="1200" i="0" dirty="0" err="1">
                <a:latin typeface="Arial" panose="020B0604020202020204" pitchFamily="34" charset="0"/>
                <a:ea typeface="Roboto"/>
                <a:cs typeface="Arial" panose="020B0604020202020204" pitchFamily="34" charset="0"/>
                <a:sym typeface="Roboto"/>
              </a:rPr>
              <a:t>YoungScientist</a:t>
            </a:r>
            <a:r>
              <a:rPr lang="en-US" sz="1200" i="0" dirty="0">
                <a:latin typeface="Arial" panose="020B0604020202020204" pitchFamily="34" charset="0"/>
                <a:ea typeface="Roboto"/>
                <a:cs typeface="Arial" panose="020B0604020202020204" pitchFamily="34" charset="0"/>
                <a:sym typeface="Roboto"/>
              </a:rPr>
              <a:t>. </a:t>
            </a:r>
          </a:p>
          <a:p>
            <a:pPr marL="0" lvl="0" indent="0" algn="l" rtl="0">
              <a:lnSpc>
                <a:spcPct val="100000"/>
              </a:lnSpc>
              <a:spcBef>
                <a:spcPts val="0"/>
              </a:spcBef>
              <a:spcAft>
                <a:spcPts val="0"/>
              </a:spcAft>
              <a:buSzPts val="1200"/>
              <a:buNone/>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AFFF755-F31A-A14C-A6D6-0BEAAF7A3382}" type="slidenum">
              <a:rPr lang="en-US" smtClean="0"/>
              <a:t>25</a:t>
            </a:fld>
            <a:endParaRPr lang="en-US"/>
          </a:p>
        </p:txBody>
      </p:sp>
    </p:spTree>
    <p:extLst>
      <p:ext uri="{BB962C8B-B14F-4D97-AF65-F5344CB8AC3E}">
        <p14:creationId xmlns:p14="http://schemas.microsoft.com/office/powerpoint/2010/main" val="33620410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sz="1200" b="1" dirty="0">
                <a:latin typeface="Arial" panose="020B0604020202020204" pitchFamily="34" charset="0"/>
                <a:ea typeface="Roboto"/>
                <a:cs typeface="Arial" panose="020B0604020202020204" pitchFamily="34" charset="0"/>
                <a:sym typeface="Roboto"/>
              </a:rPr>
              <a:t>Instructional Strategy: AEIOU</a:t>
            </a:r>
          </a:p>
          <a:p>
            <a:pPr marL="171450" lvl="0" indent="-171450" algn="l" rtl="0">
              <a:spcBef>
                <a:spcPts val="0"/>
              </a:spcBef>
              <a:spcAft>
                <a:spcPts val="0"/>
              </a:spcAft>
              <a:buClr>
                <a:schemeClr val="dk1"/>
              </a:buClr>
              <a:buSzPts val="1100"/>
              <a:buFont typeface="Arial" panose="020B0604020202020204" pitchFamily="34" charset="0"/>
              <a:buChar char="•"/>
            </a:pPr>
            <a:r>
              <a:rPr lang="en-US" sz="1200" b="1" dirty="0">
                <a:latin typeface="Arial" panose="020B0604020202020204" pitchFamily="34" charset="0"/>
                <a:ea typeface="Roboto"/>
                <a:cs typeface="Arial" panose="020B0604020202020204" pitchFamily="34" charset="0"/>
                <a:sym typeface="Roboto"/>
              </a:rPr>
              <a:t>Big Idea: </a:t>
            </a:r>
            <a:r>
              <a:rPr lang="en-US" sz="1200" dirty="0">
                <a:latin typeface="Arial" panose="020B0604020202020204" pitchFamily="34" charset="0"/>
                <a:ea typeface="Roboto"/>
                <a:cs typeface="Arial" panose="020B0604020202020204" pitchFamily="34" charset="0"/>
                <a:sym typeface="Roboto"/>
              </a:rPr>
              <a:t>Students interpret and summarize information from media or text in five descriptive categories. AEIOU provides multiple paths for students to express what they see, know, and wonder about the content, and challenges students to summarize ideas through different lenses. </a:t>
            </a:r>
          </a:p>
          <a:p>
            <a:pPr marL="0" lvl="0" indent="0" algn="l" rtl="0">
              <a:spcBef>
                <a:spcPts val="0"/>
              </a:spcBef>
              <a:spcAft>
                <a:spcPts val="0"/>
              </a:spcAft>
              <a:buClr>
                <a:schemeClr val="dk1"/>
              </a:buClr>
              <a:buSzPts val="1100"/>
              <a:buFont typeface="Arial"/>
              <a:buNone/>
            </a:pPr>
            <a:r>
              <a:rPr lang="en-US" sz="1200" dirty="0">
                <a:latin typeface="Arial" panose="020B0604020202020204" pitchFamily="34" charset="0"/>
                <a:ea typeface="Roboto"/>
                <a:cs typeface="Arial" panose="020B0604020202020204" pitchFamily="34" charset="0"/>
                <a:sym typeface="Roboto"/>
              </a:rPr>
              <a:t>				</a:t>
            </a:r>
          </a:p>
          <a:p>
            <a:pPr marL="171450" lvl="0" indent="-171450" algn="l" rtl="0">
              <a:spcBef>
                <a:spcPts val="0"/>
              </a:spcBef>
              <a:spcAft>
                <a:spcPts val="0"/>
              </a:spcAft>
              <a:buClr>
                <a:schemeClr val="dk1"/>
              </a:buClr>
              <a:buSzPts val="1100"/>
              <a:buFont typeface="Arial" panose="020B0604020202020204" pitchFamily="34" charset="0"/>
              <a:buChar char="•"/>
            </a:pPr>
            <a:r>
              <a:rPr lang="en-US" sz="1200" b="1" dirty="0">
                <a:latin typeface="Arial" panose="020B0604020202020204" pitchFamily="34" charset="0"/>
                <a:ea typeface="Roboto"/>
                <a:cs typeface="Arial" panose="020B0604020202020204" pitchFamily="34" charset="0"/>
                <a:sym typeface="Roboto"/>
              </a:rPr>
              <a:t>Steps:</a:t>
            </a:r>
          </a:p>
          <a:p>
            <a:pPr marL="685800" lvl="1" indent="-228600" algn="l" rtl="0">
              <a:spcBef>
                <a:spcPts val="0"/>
              </a:spcBef>
              <a:spcAft>
                <a:spcPts val="0"/>
              </a:spcAft>
              <a:buClr>
                <a:schemeClr val="dk1"/>
              </a:buClr>
              <a:buSzPts val="1100"/>
              <a:buFont typeface="+mj-lt"/>
              <a:buAutoNum type="arabicPeriod"/>
            </a:pPr>
            <a:r>
              <a:rPr lang="en-US" sz="1200" dirty="0">
                <a:latin typeface="Arial" panose="020B0604020202020204" pitchFamily="34" charset="0"/>
                <a:ea typeface="Roboto"/>
                <a:cs typeface="Arial" panose="020B0604020202020204" pitchFamily="34" charset="0"/>
                <a:sym typeface="Roboto"/>
              </a:rPr>
              <a:t>Distribute AEIOU graphic organizers, or have students create their own on a blank piece of paper. Explain the meaning of each vowel for the purposes of this strategy.</a:t>
            </a:r>
          </a:p>
          <a:p>
            <a:pPr marL="1085850" lvl="2" indent="-171450" algn="l" rtl="0">
              <a:spcBef>
                <a:spcPts val="0"/>
              </a:spcBef>
              <a:spcAft>
                <a:spcPts val="0"/>
              </a:spcAft>
              <a:buClr>
                <a:schemeClr val="dk1"/>
              </a:buClr>
              <a:buSzPts val="1100"/>
              <a:buFont typeface="Arial" panose="020B0604020202020204" pitchFamily="34" charset="0"/>
              <a:buChar char="•"/>
            </a:pPr>
            <a:r>
              <a:rPr lang="en-US" sz="1200" b="1" dirty="0">
                <a:latin typeface="Arial" panose="020B0604020202020204" pitchFamily="34" charset="0"/>
                <a:ea typeface="Roboto"/>
                <a:cs typeface="Arial" panose="020B0604020202020204" pitchFamily="34" charset="0"/>
                <a:sym typeface="Roboto"/>
              </a:rPr>
              <a:t>A = Adjective: </a:t>
            </a:r>
            <a:r>
              <a:rPr lang="en-US" sz="1200" dirty="0">
                <a:latin typeface="Arial" panose="020B0604020202020204" pitchFamily="34" charset="0"/>
                <a:ea typeface="Roboto"/>
                <a:cs typeface="Arial" panose="020B0604020202020204" pitchFamily="34" charset="0"/>
                <a:sym typeface="Roboto"/>
              </a:rPr>
              <a:t>List a word or two that describes something you saw or learned.</a:t>
            </a:r>
          </a:p>
          <a:p>
            <a:pPr marL="1085850" lvl="2" indent="-171450" algn="l" rtl="0">
              <a:spcBef>
                <a:spcPts val="0"/>
              </a:spcBef>
              <a:spcAft>
                <a:spcPts val="0"/>
              </a:spcAft>
              <a:buClr>
                <a:schemeClr val="dk1"/>
              </a:buClr>
              <a:buSzPts val="1100"/>
              <a:buFont typeface="Arial" panose="020B0604020202020204" pitchFamily="34" charset="0"/>
              <a:buChar char="•"/>
            </a:pPr>
            <a:r>
              <a:rPr lang="en-US" sz="1200" b="1" dirty="0">
                <a:latin typeface="Arial" panose="020B0604020202020204" pitchFamily="34" charset="0"/>
                <a:ea typeface="Roboto"/>
                <a:cs typeface="Arial" panose="020B0604020202020204" pitchFamily="34" charset="0"/>
                <a:sym typeface="Roboto"/>
              </a:rPr>
              <a:t>E = Emotion: </a:t>
            </a:r>
            <a:r>
              <a:rPr lang="en-US" sz="1200" dirty="0">
                <a:latin typeface="Arial" panose="020B0604020202020204" pitchFamily="34" charset="0"/>
                <a:ea typeface="Roboto"/>
                <a:cs typeface="Arial" panose="020B0604020202020204" pitchFamily="34" charset="0"/>
                <a:sym typeface="Roboto"/>
              </a:rPr>
              <a:t>Describe how a particular part of the video made you feel.</a:t>
            </a:r>
          </a:p>
          <a:p>
            <a:pPr marL="1085850" lvl="2" indent="-171450" algn="l" rtl="0">
              <a:spcBef>
                <a:spcPts val="0"/>
              </a:spcBef>
              <a:spcAft>
                <a:spcPts val="0"/>
              </a:spcAft>
              <a:buClr>
                <a:schemeClr val="dk1"/>
              </a:buClr>
              <a:buSzPts val="1100"/>
              <a:buFont typeface="Arial" panose="020B0604020202020204" pitchFamily="34" charset="0"/>
              <a:buChar char="•"/>
            </a:pPr>
            <a:r>
              <a:rPr lang="en-US" sz="1200" b="1" dirty="0">
                <a:latin typeface="Arial" panose="020B0604020202020204" pitchFamily="34" charset="0"/>
                <a:ea typeface="Roboto"/>
                <a:cs typeface="Arial" panose="020B0604020202020204" pitchFamily="34" charset="0"/>
                <a:sym typeface="Roboto"/>
              </a:rPr>
              <a:t>I = Interesting: </a:t>
            </a:r>
            <a:r>
              <a:rPr lang="en-US" sz="1200" dirty="0">
                <a:latin typeface="Arial" panose="020B0604020202020204" pitchFamily="34" charset="0"/>
                <a:ea typeface="Roboto"/>
                <a:cs typeface="Arial" panose="020B0604020202020204" pitchFamily="34" charset="0"/>
                <a:sym typeface="Roboto"/>
              </a:rPr>
              <a:t>Write something you found interesting about the content/topic.</a:t>
            </a:r>
          </a:p>
          <a:p>
            <a:pPr marL="1085850" lvl="2" indent="-171450" algn="l" rtl="0">
              <a:spcBef>
                <a:spcPts val="0"/>
              </a:spcBef>
              <a:spcAft>
                <a:spcPts val="0"/>
              </a:spcAft>
              <a:buClr>
                <a:schemeClr val="dk1"/>
              </a:buClr>
              <a:buSzPts val="1100"/>
              <a:buFont typeface="Arial" panose="020B0604020202020204" pitchFamily="34" charset="0"/>
              <a:buChar char="•"/>
            </a:pPr>
            <a:r>
              <a:rPr lang="en-US" sz="1200" b="1" dirty="0">
                <a:latin typeface="Arial" panose="020B0604020202020204" pitchFamily="34" charset="0"/>
                <a:ea typeface="Roboto"/>
                <a:cs typeface="Arial" panose="020B0604020202020204" pitchFamily="34" charset="0"/>
                <a:sym typeface="Roboto"/>
              </a:rPr>
              <a:t>O = Oh!: </a:t>
            </a:r>
            <a:r>
              <a:rPr lang="en-US" sz="1200" dirty="0">
                <a:latin typeface="Arial" panose="020B0604020202020204" pitchFamily="34" charset="0"/>
                <a:ea typeface="Roboto"/>
                <a:cs typeface="Arial" panose="020B0604020202020204" pitchFamily="34" charset="0"/>
                <a:sym typeface="Roboto"/>
              </a:rPr>
              <a:t>Describe something that caused you say “Oh!”</a:t>
            </a:r>
          </a:p>
          <a:p>
            <a:pPr marL="1085850" lvl="2" indent="-171450" algn="l" rtl="0">
              <a:spcBef>
                <a:spcPts val="0"/>
              </a:spcBef>
              <a:spcAft>
                <a:spcPts val="0"/>
              </a:spcAft>
              <a:buClr>
                <a:schemeClr val="dk1"/>
              </a:buClr>
              <a:buSzPts val="1100"/>
              <a:buFont typeface="Arial" panose="020B0604020202020204" pitchFamily="34" charset="0"/>
              <a:buChar char="•"/>
            </a:pPr>
            <a:r>
              <a:rPr lang="en-US" sz="1200" b="1" dirty="0">
                <a:latin typeface="Arial" panose="020B0604020202020204" pitchFamily="34" charset="0"/>
                <a:ea typeface="Roboto"/>
                <a:cs typeface="Arial" panose="020B0604020202020204" pitchFamily="34" charset="0"/>
                <a:sym typeface="Roboto"/>
              </a:rPr>
              <a:t>U = Um?: </a:t>
            </a:r>
            <a:r>
              <a:rPr lang="en-US" sz="1200" dirty="0">
                <a:latin typeface="Arial" panose="020B0604020202020204" pitchFamily="34" charset="0"/>
                <a:ea typeface="Roboto"/>
                <a:cs typeface="Arial" panose="020B0604020202020204" pitchFamily="34" charset="0"/>
                <a:sym typeface="Roboto"/>
              </a:rPr>
              <a:t>Write a question you have, or what you want to learn more about.</a:t>
            </a:r>
          </a:p>
          <a:p>
            <a:pPr marL="685800" lvl="1" indent="-228600" algn="l" rtl="0">
              <a:spcBef>
                <a:spcPts val="0"/>
              </a:spcBef>
              <a:spcAft>
                <a:spcPts val="0"/>
              </a:spcAft>
              <a:buClr>
                <a:schemeClr val="dk1"/>
              </a:buClr>
              <a:buSzPts val="1100"/>
              <a:buFont typeface="+mj-lt"/>
              <a:buAutoNum type="arabicPeriod"/>
            </a:pPr>
            <a:endParaRPr lang="en-US" sz="1200" dirty="0">
              <a:latin typeface="Arial" panose="020B0604020202020204" pitchFamily="34" charset="0"/>
              <a:ea typeface="Roboto"/>
              <a:cs typeface="Arial" panose="020B0604020202020204" pitchFamily="34" charset="0"/>
              <a:sym typeface="Roboto"/>
            </a:endParaRPr>
          </a:p>
          <a:p>
            <a:pPr marL="685800" lvl="1" indent="-228600" algn="l" rtl="0">
              <a:spcBef>
                <a:spcPts val="0"/>
              </a:spcBef>
              <a:spcAft>
                <a:spcPts val="0"/>
              </a:spcAft>
              <a:buClr>
                <a:schemeClr val="dk1"/>
              </a:buClr>
              <a:buSzPts val="1100"/>
              <a:buFont typeface="+mj-lt"/>
              <a:buAutoNum type="arabicPeriod"/>
            </a:pPr>
            <a:r>
              <a:rPr lang="en-US" sz="1200" dirty="0">
                <a:latin typeface="Arial" panose="020B0604020202020204" pitchFamily="34" charset="0"/>
                <a:ea typeface="Roboto"/>
                <a:cs typeface="Arial" panose="020B0604020202020204" pitchFamily="34" charset="0"/>
                <a:sym typeface="Roboto"/>
              </a:rPr>
              <a:t>Have students watch the video segment. At each pause point, direct students to complete one or more of the five categories.</a:t>
            </a:r>
          </a:p>
          <a:p>
            <a:pPr marL="685800" lvl="1" indent="-228600" algn="l" rtl="0">
              <a:spcBef>
                <a:spcPts val="0"/>
              </a:spcBef>
              <a:spcAft>
                <a:spcPts val="0"/>
              </a:spcAft>
              <a:buSzPts val="1100"/>
              <a:buFont typeface="+mj-lt"/>
              <a:buAutoNum type="arabicPeriod"/>
            </a:pPr>
            <a:endParaRPr lang="en-US" sz="1200" dirty="0">
              <a:latin typeface="Arial" panose="020B0604020202020204" pitchFamily="34" charset="0"/>
              <a:ea typeface="Roboto"/>
              <a:cs typeface="Arial" panose="020B0604020202020204" pitchFamily="34" charset="0"/>
              <a:sym typeface="Roboto"/>
            </a:endParaRPr>
          </a:p>
          <a:p>
            <a:pPr marL="685800" lvl="1" indent="-228600" algn="l" rtl="0">
              <a:spcBef>
                <a:spcPts val="0"/>
              </a:spcBef>
              <a:spcAft>
                <a:spcPts val="0"/>
              </a:spcAft>
              <a:buSzPts val="1100"/>
              <a:buFont typeface="+mj-lt"/>
              <a:buAutoNum type="arabicPeriod"/>
            </a:pPr>
            <a:r>
              <a:rPr lang="en-US" sz="1200" dirty="0">
                <a:latin typeface="Arial" panose="020B0604020202020204" pitchFamily="34" charset="0"/>
                <a:ea typeface="Roboto"/>
                <a:cs typeface="Arial" panose="020B0604020202020204" pitchFamily="34" charset="0"/>
                <a:sym typeface="Roboto"/>
              </a:rPr>
              <a:t>Provide additional time to allow students to complete their AEIOU connections. </a:t>
            </a:r>
          </a:p>
          <a:p>
            <a:pPr marL="685800" lvl="1" indent="-228600" algn="l" rtl="0">
              <a:spcBef>
                <a:spcPts val="0"/>
              </a:spcBef>
              <a:spcAft>
                <a:spcPts val="0"/>
              </a:spcAft>
              <a:buClr>
                <a:schemeClr val="dk1"/>
              </a:buClr>
              <a:buSzPts val="1100"/>
              <a:buFont typeface="+mj-lt"/>
              <a:buAutoNum type="arabicPeriod"/>
            </a:pPr>
            <a:endParaRPr lang="en-US" sz="1200" dirty="0">
              <a:latin typeface="Arial" panose="020B0604020202020204" pitchFamily="34" charset="0"/>
              <a:ea typeface="Roboto"/>
              <a:cs typeface="Arial" panose="020B0604020202020204" pitchFamily="34" charset="0"/>
              <a:sym typeface="Roboto"/>
            </a:endParaRPr>
          </a:p>
          <a:p>
            <a:pPr marL="685800" lvl="1" indent="-228600" algn="l" rtl="0">
              <a:spcBef>
                <a:spcPts val="0"/>
              </a:spcBef>
              <a:spcAft>
                <a:spcPts val="0"/>
              </a:spcAft>
              <a:buClr>
                <a:schemeClr val="dk1"/>
              </a:buClr>
              <a:buSzPts val="1100"/>
              <a:buFont typeface="+mj-lt"/>
              <a:buAutoNum type="arabicPeriod"/>
            </a:pPr>
            <a:r>
              <a:rPr lang="en-US" sz="1200" dirty="0">
                <a:latin typeface="Arial" panose="020B0604020202020204" pitchFamily="34" charset="0"/>
                <a:ea typeface="Roboto"/>
                <a:cs typeface="Arial" panose="020B0604020202020204" pitchFamily="34" charset="0"/>
                <a:sym typeface="Roboto"/>
              </a:rPr>
              <a:t>Have students share their responses.</a:t>
            </a:r>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AFFF755-F31A-A14C-A6D6-0BEAAF7A3382}" type="slidenum">
              <a:rPr lang="en-US" smtClean="0"/>
              <a:t>26</a:t>
            </a:fld>
            <a:endParaRPr lang="en-US"/>
          </a:p>
        </p:txBody>
      </p:sp>
    </p:spTree>
    <p:extLst>
      <p:ext uri="{BB962C8B-B14F-4D97-AF65-F5344CB8AC3E}">
        <p14:creationId xmlns:p14="http://schemas.microsoft.com/office/powerpoint/2010/main" val="34667107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AFFF755-F31A-A14C-A6D6-0BEAAF7A3382}" type="slidenum">
              <a:rPr lang="en-US" smtClean="0"/>
              <a:t>27</a:t>
            </a:fld>
            <a:endParaRPr lang="en-US"/>
          </a:p>
        </p:txBody>
      </p:sp>
    </p:spTree>
    <p:extLst>
      <p:ext uri="{BB962C8B-B14F-4D97-AF65-F5344CB8AC3E}">
        <p14:creationId xmlns:p14="http://schemas.microsoft.com/office/powerpoint/2010/main" val="42342238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lgn="l" rtl="0">
              <a:spcBef>
                <a:spcPts val="0"/>
              </a:spcBef>
              <a:spcAft>
                <a:spcPts val="0"/>
              </a:spcAft>
              <a:buSzPts val="1400"/>
              <a:buFont typeface="Arial" panose="020B0604020202020204" pitchFamily="34" charset="0"/>
              <a:buChar char="•"/>
            </a:pPr>
            <a:r>
              <a:rPr lang="en-US" b="1" i="1" dirty="0">
                <a:latin typeface="Arial" panose="020B0604020202020204" pitchFamily="34" charset="0"/>
                <a:cs typeface="Arial" panose="020B0604020202020204" pitchFamily="34" charset="0"/>
                <a:sym typeface="Arial"/>
              </a:rPr>
              <a:t>Monday:</a:t>
            </a:r>
            <a:r>
              <a:rPr lang="en-US" b="1" dirty="0">
                <a:latin typeface="Arial" panose="020B0604020202020204" pitchFamily="34" charset="0"/>
                <a:cs typeface="Arial" panose="020B0604020202020204" pitchFamily="34" charset="0"/>
                <a:sym typeface="Arial"/>
              </a:rPr>
              <a:t> </a:t>
            </a:r>
            <a:r>
              <a:rPr lang="en-US" b="1" dirty="0">
                <a:latin typeface="Arial" panose="020B0604020202020204" pitchFamily="34" charset="0"/>
                <a:cs typeface="Arial" panose="020B0604020202020204" pitchFamily="34" charset="0"/>
                <a:sym typeface="Roboto"/>
              </a:rPr>
              <a:t>Introduce the above guiding question.</a:t>
            </a:r>
            <a:r>
              <a:rPr lang="en-US" dirty="0">
                <a:latin typeface="Arial" panose="020B0604020202020204" pitchFamily="34" charset="0"/>
                <a:cs typeface="Arial" panose="020B0604020202020204" pitchFamily="34" charset="0"/>
                <a:sym typeface="Roboto"/>
              </a:rPr>
              <a:t> </a:t>
            </a:r>
            <a:r>
              <a:rPr lang="en-US" sz="1200" dirty="0">
                <a:latin typeface="Arial" panose="020B0604020202020204" pitchFamily="34" charset="0"/>
                <a:ea typeface="Roboto"/>
                <a:cs typeface="Arial" panose="020B0604020202020204" pitchFamily="34" charset="0"/>
                <a:sym typeface="Roboto"/>
              </a:rPr>
              <a:t>Use the warm-up or “quick-fix” activity to encourage your students to connect the dots between their lives and recycling. Introduce the SOS Strategy “Connect the Dots” with your students</a:t>
            </a:r>
            <a:r>
              <a:rPr lang="en-US" b="1" dirty="0">
                <a:latin typeface="Arial" panose="020B0604020202020204" pitchFamily="34" charset="0"/>
                <a:cs typeface="Arial" panose="020B0604020202020204" pitchFamily="34" charset="0"/>
                <a:sym typeface="Roboto"/>
              </a:rPr>
              <a:t>.</a:t>
            </a:r>
            <a:r>
              <a:rPr lang="en-US" dirty="0">
                <a:latin typeface="Arial" panose="020B0604020202020204" pitchFamily="34" charset="0"/>
                <a:cs typeface="Arial" panose="020B0604020202020204" pitchFamily="34" charset="0"/>
                <a:sym typeface="Roboto"/>
              </a:rPr>
              <a:t> </a:t>
            </a:r>
            <a:endParaRPr lang="en-US" dirty="0">
              <a:latin typeface="Arial" panose="020B0604020202020204" pitchFamily="34" charset="0"/>
              <a:cs typeface="Arial" panose="020B0604020202020204" pitchFamily="34" charset="0"/>
              <a:sym typeface="Arial"/>
            </a:endParaRPr>
          </a:p>
          <a:p>
            <a:pPr marL="171450" lvl="0" indent="-171450" algn="l" rtl="0">
              <a:spcBef>
                <a:spcPts val="0"/>
              </a:spcBef>
              <a:spcAft>
                <a:spcPts val="0"/>
              </a:spcAft>
              <a:buSzPts val="1400"/>
              <a:buFont typeface="Arial" panose="020B0604020202020204" pitchFamily="34" charset="0"/>
              <a:buChar char="•"/>
            </a:pPr>
            <a:endParaRPr lang="en-US" dirty="0">
              <a:latin typeface="Arial" panose="020B0604020202020204" pitchFamily="34" charset="0"/>
              <a:cs typeface="Arial" panose="020B0604020202020204" pitchFamily="34" charset="0"/>
              <a:sym typeface="Arial"/>
            </a:endParaRPr>
          </a:p>
          <a:p>
            <a:pPr marL="171450" lvl="0" indent="-171450" algn="l" rtl="0">
              <a:spcBef>
                <a:spcPts val="0"/>
              </a:spcBef>
              <a:spcAft>
                <a:spcPts val="0"/>
              </a:spcAft>
              <a:buSzPts val="1400"/>
              <a:buFont typeface="Arial" panose="020B0604020202020204" pitchFamily="34" charset="0"/>
              <a:buChar char="•"/>
            </a:pPr>
            <a:r>
              <a:rPr lang="en-US" b="1" i="1" dirty="0">
                <a:latin typeface="Arial" panose="020B0604020202020204" pitchFamily="34" charset="0"/>
                <a:cs typeface="Arial" panose="020B0604020202020204" pitchFamily="34" charset="0"/>
                <a:sym typeface="Arial"/>
              </a:rPr>
              <a:t>Wednesday:</a:t>
            </a:r>
            <a:r>
              <a:rPr lang="en-US" b="1" dirty="0">
                <a:latin typeface="Arial" panose="020B0604020202020204" pitchFamily="34" charset="0"/>
                <a:cs typeface="Arial" panose="020B0604020202020204" pitchFamily="34" charset="0"/>
                <a:sym typeface="Arial"/>
              </a:rPr>
              <a:t> </a:t>
            </a:r>
            <a:r>
              <a:rPr lang="en-US" b="1" dirty="0">
                <a:latin typeface="Arial" panose="020B0604020202020204" pitchFamily="34" charset="0"/>
                <a:cs typeface="Arial" panose="020B0604020202020204" pitchFamily="34" charset="0"/>
                <a:sym typeface="Roboto"/>
              </a:rPr>
              <a:t>Go a little deeper.</a:t>
            </a:r>
            <a:r>
              <a:rPr lang="en-US" dirty="0">
                <a:latin typeface="Arial" panose="020B0604020202020204" pitchFamily="34" charset="0"/>
                <a:cs typeface="Arial" panose="020B0604020202020204" pitchFamily="34" charset="0"/>
                <a:sym typeface="Roboto"/>
              </a:rPr>
              <a:t> </a:t>
            </a:r>
            <a:r>
              <a:rPr lang="en-US" sz="1200" dirty="0">
                <a:latin typeface="Arial" panose="020B0604020202020204" pitchFamily="34" charset="0"/>
                <a:ea typeface="Roboto"/>
                <a:cs typeface="Arial" panose="020B0604020202020204" pitchFamily="34" charset="0"/>
                <a:sym typeface="Roboto"/>
              </a:rPr>
              <a:t>Use the Discovery Education resource to help your students develop a personalized plan for taking </a:t>
            </a:r>
            <a:r>
              <a:rPr lang="en-US" sz="1200" b="0" dirty="0">
                <a:latin typeface="Arial" panose="020B0604020202020204" pitchFamily="34" charset="0"/>
                <a:ea typeface="Roboto"/>
                <a:cs typeface="Arial" panose="020B0604020202020204" pitchFamily="34" charset="0"/>
                <a:sym typeface="Roboto"/>
              </a:rPr>
              <a:t>action</a:t>
            </a:r>
            <a:r>
              <a:rPr lang="en-US" b="0" i="1" dirty="0">
                <a:latin typeface="Arial" panose="020B0604020202020204" pitchFamily="34" charset="0"/>
                <a:cs typeface="Arial" panose="020B0604020202020204" pitchFamily="34" charset="0"/>
                <a:sym typeface="Roboto"/>
              </a:rPr>
              <a:t>. </a:t>
            </a:r>
            <a:endParaRPr lang="en-US" b="0" i="1" dirty="0">
              <a:latin typeface="Arial" panose="020B0604020202020204" pitchFamily="34" charset="0"/>
              <a:cs typeface="Arial" panose="020B0604020202020204" pitchFamily="34" charset="0"/>
              <a:sym typeface="Arial"/>
            </a:endParaRPr>
          </a:p>
          <a:p>
            <a:pPr marL="171450" lvl="0" indent="-171450" algn="l" rtl="0">
              <a:spcBef>
                <a:spcPts val="0"/>
              </a:spcBef>
              <a:spcAft>
                <a:spcPts val="0"/>
              </a:spcAft>
              <a:buSzPts val="1400"/>
              <a:buFont typeface="Arial" panose="020B0604020202020204" pitchFamily="34" charset="0"/>
              <a:buChar char="•"/>
            </a:pPr>
            <a:endParaRPr lang="en-US" b="1" i="1" dirty="0">
              <a:latin typeface="Arial" panose="020B0604020202020204" pitchFamily="34" charset="0"/>
              <a:cs typeface="Arial" panose="020B0604020202020204" pitchFamily="34" charset="0"/>
              <a:sym typeface="Arial"/>
            </a:endParaRPr>
          </a:p>
          <a:p>
            <a:pPr marL="171450" lvl="0" indent="-171450" algn="l" rtl="0">
              <a:spcBef>
                <a:spcPts val="0"/>
              </a:spcBef>
              <a:spcAft>
                <a:spcPts val="0"/>
              </a:spcAft>
              <a:buSzPts val="1400"/>
              <a:buFont typeface="Arial" panose="020B0604020202020204" pitchFamily="34" charset="0"/>
              <a:buChar char="•"/>
            </a:pPr>
            <a:r>
              <a:rPr lang="en-US" b="1" i="1" dirty="0">
                <a:latin typeface="Arial" panose="020B0604020202020204" pitchFamily="34" charset="0"/>
                <a:cs typeface="Arial" panose="020B0604020202020204" pitchFamily="34" charset="0"/>
                <a:sym typeface="Arial"/>
              </a:rPr>
              <a:t>Friday: </a:t>
            </a:r>
            <a:r>
              <a:rPr lang="en-US" b="1" dirty="0">
                <a:latin typeface="Arial" panose="020B0604020202020204" pitchFamily="34" charset="0"/>
                <a:cs typeface="Arial" panose="020B0604020202020204" pitchFamily="34" charset="0"/>
                <a:sym typeface="Roboto"/>
              </a:rPr>
              <a:t>Make connections.</a:t>
            </a:r>
            <a:r>
              <a:rPr lang="en-US" dirty="0">
                <a:latin typeface="Arial" panose="020B0604020202020204" pitchFamily="34" charset="0"/>
                <a:cs typeface="Arial" panose="020B0604020202020204" pitchFamily="34" charset="0"/>
                <a:sym typeface="Roboto"/>
              </a:rPr>
              <a:t> </a:t>
            </a:r>
            <a:r>
              <a:rPr lang="en-US" sz="1200" dirty="0">
                <a:latin typeface="Arial" panose="020B0604020202020204" pitchFamily="34" charset="0"/>
                <a:ea typeface="Roboto"/>
                <a:cs typeface="Arial" panose="020B0604020202020204" pitchFamily="34" charset="0"/>
                <a:sym typeface="Roboto"/>
              </a:rPr>
              <a:t>Introduce your students to 2017 Top Young Scientist Gitanjali to hear how she was inspired by a real-world problem</a:t>
            </a:r>
            <a:r>
              <a:rPr lang="en-US" dirty="0">
                <a:latin typeface="Arial" panose="020B0604020202020204" pitchFamily="34" charset="0"/>
                <a:cs typeface="Arial" panose="020B0604020202020204" pitchFamily="34" charset="0"/>
                <a:sym typeface="Roboto"/>
              </a:rPr>
              <a:t>. </a:t>
            </a:r>
          </a:p>
          <a:p>
            <a:pPr marL="0" lvl="0" indent="0" algn="l" rtl="0">
              <a:spcBef>
                <a:spcPts val="0"/>
              </a:spcBef>
              <a:spcAft>
                <a:spcPts val="0"/>
              </a:spcAft>
              <a:buClr>
                <a:srgbClr val="333333"/>
              </a:buClr>
              <a:buSzPts val="1800"/>
              <a:buFont typeface="Roboto Black"/>
              <a:buNone/>
            </a:pPr>
            <a:endParaRPr lang="en-US" dirty="0">
              <a:latin typeface="Arial" panose="020B0604020202020204" pitchFamily="34" charset="0"/>
              <a:cs typeface="Arial" panose="020B0604020202020204" pitchFamily="34" charset="0"/>
              <a:sym typeface="Roboto"/>
            </a:endParaRPr>
          </a:p>
          <a:p>
            <a:pPr marL="171450" lvl="0" indent="-171450" algn="l" rtl="0">
              <a:spcBef>
                <a:spcPts val="0"/>
              </a:spcBef>
              <a:spcAft>
                <a:spcPts val="0"/>
              </a:spcAft>
              <a:buClr>
                <a:srgbClr val="ED7D31"/>
              </a:buClr>
              <a:buSzPts val="1400"/>
              <a:buFont typeface="Arial" panose="020B0604020202020204" pitchFamily="34" charset="0"/>
              <a:buChar char="•"/>
            </a:pPr>
            <a:r>
              <a:rPr lang="en-US" b="1" i="1" dirty="0">
                <a:latin typeface="Arial" panose="020B0604020202020204" pitchFamily="34" charset="0"/>
                <a:cs typeface="Arial" panose="020B0604020202020204" pitchFamily="34" charset="0"/>
                <a:sym typeface="Arial"/>
              </a:rPr>
              <a:t>We want to hear from you!</a:t>
            </a:r>
            <a:r>
              <a:rPr lang="en-US" b="1" dirty="0">
                <a:latin typeface="Arial" panose="020B0604020202020204" pitchFamily="34" charset="0"/>
                <a:cs typeface="Arial" panose="020B0604020202020204" pitchFamily="34" charset="0"/>
                <a:sym typeface="Arial"/>
              </a:rPr>
              <a:t> </a:t>
            </a:r>
            <a:r>
              <a:rPr lang="en-US" dirty="0">
                <a:latin typeface="Arial" panose="020B0604020202020204" pitchFamily="34" charset="0"/>
                <a:cs typeface="Arial" panose="020B0604020202020204" pitchFamily="34" charset="0"/>
                <a:sym typeface="Arial"/>
              </a:rPr>
              <a:t>If your classroom is joining us on this </a:t>
            </a:r>
            <a:r>
              <a:rPr lang="en-US" b="1" i="1" dirty="0">
                <a:latin typeface="Arial" panose="020B0604020202020204" pitchFamily="34" charset="0"/>
                <a:cs typeface="Arial" panose="020B0604020202020204" pitchFamily="34" charset="0"/>
                <a:sym typeface="Arial"/>
              </a:rPr>
              <a:t>Innovating Your Future</a:t>
            </a:r>
            <a:r>
              <a:rPr lang="en-US" dirty="0">
                <a:latin typeface="Arial" panose="020B0604020202020204" pitchFamily="34" charset="0"/>
                <a:cs typeface="Arial" panose="020B0604020202020204" pitchFamily="34" charset="0"/>
                <a:sym typeface="Arial"/>
              </a:rPr>
              <a:t> journey, please send us stories, solutions, and photos on Twitter, Instagram, and Facebook, using #</a:t>
            </a:r>
            <a:r>
              <a:rPr lang="en-US" dirty="0" err="1">
                <a:latin typeface="Arial" panose="020B0604020202020204" pitchFamily="34" charset="0"/>
                <a:cs typeface="Arial" panose="020B0604020202020204" pitchFamily="34" charset="0"/>
                <a:sym typeface="Arial"/>
              </a:rPr>
              <a:t>YoungScientist</a:t>
            </a:r>
            <a:r>
              <a:rPr lang="en-US" dirty="0">
                <a:latin typeface="Arial" panose="020B0604020202020204" pitchFamily="34" charset="0"/>
                <a:cs typeface="Arial" panose="020B0604020202020204" pitchFamily="34" charset="0"/>
                <a:sym typeface="Arial"/>
              </a:rPr>
              <a:t>.</a:t>
            </a:r>
            <a:endParaRPr lang="en-US" dirty="0">
              <a:latin typeface="Arial" panose="020B0604020202020204" pitchFamily="34" charset="0"/>
              <a:cs typeface="Arial" panose="020B0604020202020204" pitchFamily="34" charset="0"/>
              <a:sym typeface="Roboto"/>
            </a:endParaRPr>
          </a:p>
          <a:p>
            <a:pPr marL="0" lvl="0" indent="0" algn="l" rtl="0">
              <a:lnSpc>
                <a:spcPct val="100000"/>
              </a:lnSpc>
              <a:spcBef>
                <a:spcPts val="0"/>
              </a:spcBef>
              <a:spcAft>
                <a:spcPts val="0"/>
              </a:spcAft>
              <a:buSzPts val="1200"/>
              <a:buNone/>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AFFF755-F31A-A14C-A6D6-0BEAAF7A3382}" type="slidenum">
              <a:rPr lang="en-US" smtClean="0"/>
              <a:t>28</a:t>
            </a:fld>
            <a:endParaRPr lang="en-US"/>
          </a:p>
        </p:txBody>
      </p:sp>
    </p:spTree>
    <p:extLst>
      <p:ext uri="{BB962C8B-B14F-4D97-AF65-F5344CB8AC3E}">
        <p14:creationId xmlns:p14="http://schemas.microsoft.com/office/powerpoint/2010/main" val="938702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AFFF755-F31A-A14C-A6D6-0BEAAF7A3382}" type="slidenum">
              <a:rPr lang="en-US" smtClean="0"/>
              <a:t>2</a:t>
            </a:fld>
            <a:endParaRPr lang="en-US"/>
          </a:p>
        </p:txBody>
      </p:sp>
    </p:spTree>
    <p:extLst>
      <p:ext uri="{BB962C8B-B14F-4D97-AF65-F5344CB8AC3E}">
        <p14:creationId xmlns:p14="http://schemas.microsoft.com/office/powerpoint/2010/main" val="2795989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400"/>
              <a:buFont typeface="Arial"/>
              <a:buNone/>
            </a:pPr>
            <a:r>
              <a:rPr lang="en-US" sz="1200" b="1" dirty="0">
                <a:solidFill>
                  <a:srgbClr val="ED7D31"/>
                </a:solidFill>
                <a:latin typeface="Arial" panose="020B0604020202020204" pitchFamily="34" charset="0"/>
                <a:ea typeface="Roboto"/>
                <a:cs typeface="Arial" panose="020B0604020202020204" pitchFamily="34" charset="0"/>
                <a:sym typeface="Roboto"/>
              </a:rPr>
              <a:t>Week #3—</a:t>
            </a:r>
            <a:r>
              <a:rPr lang="en-US" sz="1200" b="1" i="0" dirty="0">
                <a:solidFill>
                  <a:srgbClr val="ED7D31"/>
                </a:solidFill>
                <a:latin typeface="Arial" panose="020B0604020202020204" pitchFamily="34" charset="0"/>
                <a:ea typeface="Arial"/>
                <a:cs typeface="Arial" panose="020B0604020202020204" pitchFamily="34" charset="0"/>
                <a:sym typeface="Arial"/>
              </a:rPr>
              <a:t>Monday</a:t>
            </a:r>
          </a:p>
          <a:p>
            <a:pPr marL="171450" lvl="0" indent="-171450" algn="l" rtl="0">
              <a:spcBef>
                <a:spcPts val="0"/>
              </a:spcBef>
              <a:spcAft>
                <a:spcPts val="0"/>
              </a:spcAft>
              <a:buClr>
                <a:schemeClr val="dk1"/>
              </a:buClr>
              <a:buSzPts val="1400"/>
              <a:buFont typeface="Arial" panose="020B0604020202020204" pitchFamily="34" charset="0"/>
              <a:buChar char="•"/>
            </a:pPr>
            <a:r>
              <a:rPr lang="en-US" sz="1200" b="1" dirty="0">
                <a:latin typeface="Arial" panose="020B0604020202020204" pitchFamily="34" charset="0"/>
                <a:ea typeface="Roboto"/>
                <a:cs typeface="Arial" panose="020B0604020202020204" pitchFamily="34" charset="0"/>
                <a:sym typeface="Roboto"/>
              </a:rPr>
              <a:t>Introduce the above guiding question. </a:t>
            </a:r>
            <a:r>
              <a:rPr lang="en-US" sz="1200" dirty="0">
                <a:latin typeface="Arial" panose="020B0604020202020204" pitchFamily="34" charset="0"/>
                <a:ea typeface="Roboto"/>
                <a:cs typeface="Arial" panose="020B0604020202020204" pitchFamily="34" charset="0"/>
                <a:sym typeface="Roboto"/>
              </a:rPr>
              <a:t>Use the warm-up or “quick-fix” activity to encourage your students to connect the dots between their lives and recycling. </a:t>
            </a:r>
          </a:p>
          <a:p>
            <a:pPr marL="171450" lvl="0" indent="-171450" algn="l" rtl="0">
              <a:spcBef>
                <a:spcPts val="0"/>
              </a:spcBef>
              <a:spcAft>
                <a:spcPts val="0"/>
              </a:spcAft>
              <a:buClr>
                <a:schemeClr val="dk1"/>
              </a:buClr>
              <a:buSzPts val="1400"/>
              <a:buFont typeface="Arial" panose="020B0604020202020204" pitchFamily="34" charset="0"/>
              <a:buChar char="•"/>
            </a:pPr>
            <a:endParaRPr lang="en-US" sz="1200" dirty="0">
              <a:latin typeface="Arial" panose="020B0604020202020204" pitchFamily="34" charset="0"/>
              <a:ea typeface="Roboto"/>
              <a:cs typeface="Arial" panose="020B0604020202020204" pitchFamily="34" charset="0"/>
              <a:sym typeface="Roboto"/>
            </a:endParaRPr>
          </a:p>
          <a:p>
            <a:pPr marL="171450" lvl="0" indent="-171450" algn="l" rtl="0">
              <a:spcBef>
                <a:spcPts val="0"/>
              </a:spcBef>
              <a:spcAft>
                <a:spcPts val="0"/>
              </a:spcAft>
              <a:buClr>
                <a:schemeClr val="dk1"/>
              </a:buClr>
              <a:buSzPts val="1400"/>
              <a:buFont typeface="Arial" panose="020B0604020202020204" pitchFamily="34" charset="0"/>
              <a:buChar char="•"/>
            </a:pPr>
            <a:r>
              <a:rPr lang="en-US" sz="1200" dirty="0">
                <a:latin typeface="Arial" panose="020B0604020202020204" pitchFamily="34" charset="0"/>
                <a:ea typeface="Roboto"/>
                <a:cs typeface="Arial" panose="020B0604020202020204" pitchFamily="34" charset="0"/>
                <a:sym typeface="Roboto"/>
              </a:rPr>
              <a:t>Introduce </a:t>
            </a:r>
            <a:r>
              <a:rPr lang="en-US" sz="1200" dirty="0">
                <a:latin typeface="Arial" panose="020B0604020202020204" pitchFamily="34" charset="0"/>
                <a:ea typeface="Arial"/>
                <a:cs typeface="Arial" panose="020B0604020202020204" pitchFamily="34" charset="0"/>
                <a:sym typeface="Arial"/>
              </a:rPr>
              <a:t>the Instructional Strategy: </a:t>
            </a:r>
            <a:r>
              <a:rPr lang="en-US" sz="1200" i="1" dirty="0">
                <a:latin typeface="Arial" panose="020B0604020202020204" pitchFamily="34" charset="0"/>
                <a:ea typeface="Arial"/>
                <a:cs typeface="Arial" panose="020B0604020202020204" pitchFamily="34" charset="0"/>
                <a:sym typeface="Arial"/>
              </a:rPr>
              <a:t>Connect the Dots</a:t>
            </a:r>
            <a:endParaRPr lang="en-US" sz="1200" b="1" dirty="0">
              <a:latin typeface="Arial" panose="020B0604020202020204" pitchFamily="34" charset="0"/>
              <a:ea typeface="Arial"/>
              <a:cs typeface="Arial" panose="020B0604020202020204" pitchFamily="34" charset="0"/>
              <a:sym typeface="Arial"/>
            </a:endParaRPr>
          </a:p>
          <a:p>
            <a:pPr marL="628650" lvl="1" indent="-171450" algn="l" rtl="0">
              <a:spcBef>
                <a:spcPts val="0"/>
              </a:spcBef>
              <a:spcAft>
                <a:spcPts val="0"/>
              </a:spcAft>
              <a:buClr>
                <a:schemeClr val="dk1"/>
              </a:buClr>
              <a:buSzPts val="1100"/>
              <a:buFont typeface="Arial" panose="020B0604020202020204" pitchFamily="34" charset="0"/>
              <a:buChar char="•"/>
            </a:pPr>
            <a:r>
              <a:rPr lang="en-US" sz="1200" dirty="0">
                <a:latin typeface="Arial" panose="020B0604020202020204" pitchFamily="34" charset="0"/>
                <a:ea typeface="Arial"/>
                <a:cs typeface="Arial" panose="020B0604020202020204" pitchFamily="34" charset="0"/>
                <a:sym typeface="Arial"/>
              </a:rPr>
              <a:t>Students make text-to-self connections by creating a concept map that links their learning from a Discovery Education video to personal relevance. Making personal connections helps students remember key topics and concepts. By having students make connections between what they are learning and how it’s relevant to their lives, they commit the new learning into long-term memory.</a:t>
            </a:r>
          </a:p>
          <a:p>
            <a:pPr marL="0" lvl="0" indent="0" algn="l" rtl="0">
              <a:spcBef>
                <a:spcPts val="0"/>
              </a:spcBef>
              <a:spcAft>
                <a:spcPts val="0"/>
              </a:spcAft>
              <a:buClr>
                <a:schemeClr val="dk1"/>
              </a:buClr>
              <a:buSzPts val="1100"/>
              <a:buFont typeface="Arial"/>
              <a:buNone/>
            </a:pPr>
            <a:endParaRPr lang="en-US" sz="1200" b="1" dirty="0">
              <a:latin typeface="Arial" panose="020B0604020202020204" pitchFamily="34" charset="0"/>
              <a:ea typeface="Arial"/>
              <a:cs typeface="Arial" panose="020B0604020202020204" pitchFamily="34" charset="0"/>
              <a:sym typeface="Arial"/>
            </a:endParaRPr>
          </a:p>
          <a:p>
            <a:pPr marL="0" lvl="0" indent="0" algn="l" rtl="0">
              <a:spcBef>
                <a:spcPts val="0"/>
              </a:spcBef>
              <a:spcAft>
                <a:spcPts val="0"/>
              </a:spcAft>
              <a:buClr>
                <a:schemeClr val="dk1"/>
              </a:buClr>
              <a:buSzPts val="1100"/>
              <a:buFont typeface="Arial"/>
              <a:buNone/>
            </a:pPr>
            <a:r>
              <a:rPr lang="en-US" sz="1200" b="1" dirty="0">
                <a:latin typeface="Arial" panose="020B0604020202020204" pitchFamily="34" charset="0"/>
                <a:ea typeface="Arial"/>
                <a:cs typeface="Arial" panose="020B0604020202020204" pitchFamily="34" charset="0"/>
                <a:sym typeface="Arial"/>
              </a:rPr>
              <a:t>Steps </a:t>
            </a:r>
          </a:p>
          <a:p>
            <a:pPr marL="228600" lvl="0" indent="-228600" algn="l" rtl="0">
              <a:spcBef>
                <a:spcPts val="0"/>
              </a:spcBef>
              <a:spcAft>
                <a:spcPts val="0"/>
              </a:spcAft>
              <a:buClr>
                <a:schemeClr val="dk1"/>
              </a:buClr>
              <a:buSzPts val="1100"/>
              <a:buFont typeface="+mj-lt"/>
              <a:buAutoNum type="arabicPeriod"/>
            </a:pPr>
            <a:r>
              <a:rPr lang="en-US" sz="1200" dirty="0">
                <a:latin typeface="Arial" panose="020B0604020202020204" pitchFamily="34" charset="0"/>
                <a:ea typeface="Arial"/>
                <a:cs typeface="Arial" panose="020B0604020202020204" pitchFamily="34" charset="0"/>
                <a:sym typeface="Arial"/>
              </a:rPr>
              <a:t>Select a question or video related to a current unit of study. </a:t>
            </a:r>
          </a:p>
          <a:p>
            <a:pPr marL="228600" lvl="0" indent="-228600" algn="l" rtl="0">
              <a:spcBef>
                <a:spcPts val="0"/>
              </a:spcBef>
              <a:spcAft>
                <a:spcPts val="0"/>
              </a:spcAft>
              <a:buClr>
                <a:schemeClr val="dk1"/>
              </a:buClr>
              <a:buSzPts val="1100"/>
              <a:buFont typeface="+mj-lt"/>
              <a:buAutoNum type="arabicPeriod"/>
            </a:pPr>
            <a:r>
              <a:rPr lang="en-US" sz="1200" dirty="0">
                <a:latin typeface="Arial" panose="020B0604020202020204" pitchFamily="34" charset="0"/>
                <a:ea typeface="Arial"/>
                <a:cs typeface="Arial" panose="020B0604020202020204" pitchFamily="34" charset="0"/>
                <a:sym typeface="Arial"/>
              </a:rPr>
              <a:t>Explain that students will be making connections from the topic to their lives. </a:t>
            </a:r>
          </a:p>
          <a:p>
            <a:pPr marL="228600" lvl="0" indent="-228600" algn="l" rtl="0">
              <a:spcBef>
                <a:spcPts val="0"/>
              </a:spcBef>
              <a:spcAft>
                <a:spcPts val="0"/>
              </a:spcAft>
              <a:buClr>
                <a:schemeClr val="dk1"/>
              </a:buClr>
              <a:buSzPts val="1100"/>
              <a:buFont typeface="+mj-lt"/>
              <a:buAutoNum type="arabicPeriod"/>
            </a:pPr>
            <a:r>
              <a:rPr lang="en-US" sz="1200" dirty="0">
                <a:latin typeface="Arial" panose="020B0604020202020204" pitchFamily="34" charset="0"/>
                <a:ea typeface="Arial"/>
                <a:cs typeface="Arial" panose="020B0604020202020204" pitchFamily="34" charset="0"/>
                <a:sym typeface="Arial"/>
              </a:rPr>
              <a:t>Provide students with a blank sheet of paper and have them make a dot in the center of the page. Under the dot, have them write the topic. </a:t>
            </a:r>
          </a:p>
          <a:p>
            <a:pPr marL="228600" lvl="0" indent="-228600" algn="l" rtl="0">
              <a:spcBef>
                <a:spcPts val="0"/>
              </a:spcBef>
              <a:spcAft>
                <a:spcPts val="0"/>
              </a:spcAft>
              <a:buClr>
                <a:schemeClr val="dk1"/>
              </a:buClr>
              <a:buSzPts val="1100"/>
              <a:buFont typeface="+mj-lt"/>
              <a:buAutoNum type="arabicPeriod"/>
            </a:pPr>
            <a:r>
              <a:rPr lang="en-US" sz="1200" dirty="0">
                <a:latin typeface="Arial" panose="020B0604020202020204" pitchFamily="34" charset="0"/>
                <a:ea typeface="Arial"/>
                <a:cs typeface="Arial" panose="020B0604020202020204" pitchFamily="34" charset="0"/>
                <a:sym typeface="Arial"/>
              </a:rPr>
              <a:t>Next, have students add a dot to the top of the paper and write their name below. </a:t>
            </a:r>
          </a:p>
          <a:p>
            <a:pPr marL="228600" lvl="0" indent="-228600" algn="l" rtl="0">
              <a:spcBef>
                <a:spcPts val="0"/>
              </a:spcBef>
              <a:spcAft>
                <a:spcPts val="0"/>
              </a:spcAft>
              <a:buClr>
                <a:schemeClr val="dk1"/>
              </a:buClr>
              <a:buSzPts val="1100"/>
              <a:buFont typeface="+mj-lt"/>
              <a:buAutoNum type="arabicPeriod"/>
            </a:pPr>
            <a:r>
              <a:rPr lang="en-US" sz="1200" dirty="0">
                <a:latin typeface="Arial" panose="020B0604020202020204" pitchFamily="34" charset="0"/>
                <a:ea typeface="Arial"/>
                <a:cs typeface="Arial" panose="020B0604020202020204" pitchFamily="34" charset="0"/>
                <a:sym typeface="Arial"/>
              </a:rPr>
              <a:t>Students should add dots to their page and make connections between the ideas they are writing down. They should add information and concepts from the video that connect to the topic and have meaning for them personally. </a:t>
            </a:r>
          </a:p>
          <a:p>
            <a:pPr marL="228600" lvl="0" indent="-228600" algn="l" rtl="0">
              <a:spcBef>
                <a:spcPts val="0"/>
              </a:spcBef>
              <a:spcAft>
                <a:spcPts val="0"/>
              </a:spcAft>
              <a:buClr>
                <a:schemeClr val="dk1"/>
              </a:buClr>
              <a:buSzPts val="1100"/>
              <a:buFont typeface="+mj-lt"/>
              <a:buAutoNum type="arabicPeriod"/>
            </a:pPr>
            <a:r>
              <a:rPr lang="en-US" sz="1200" dirty="0">
                <a:latin typeface="Arial" panose="020B0604020202020204" pitchFamily="34" charset="0"/>
                <a:ea typeface="Arial"/>
                <a:cs typeface="Arial" panose="020B0604020202020204" pitchFamily="34" charset="0"/>
                <a:sym typeface="Arial"/>
              </a:rPr>
              <a:t>When they finish, students should have a series of supporting details connecting the topic dot-to-dot with themselves. </a:t>
            </a:r>
          </a:p>
          <a:p>
            <a:pPr marL="228600" lvl="0" indent="-228600" algn="l" rtl="0">
              <a:spcBef>
                <a:spcPts val="0"/>
              </a:spcBef>
              <a:spcAft>
                <a:spcPts val="0"/>
              </a:spcAft>
              <a:buClr>
                <a:schemeClr val="dk1"/>
              </a:buClr>
              <a:buSzPts val="1100"/>
              <a:buFont typeface="+mj-lt"/>
              <a:buAutoNum type="arabicPeriod"/>
            </a:pPr>
            <a:r>
              <a:rPr lang="en-US" sz="1200" dirty="0">
                <a:latin typeface="Arial" panose="020B0604020202020204" pitchFamily="34" charset="0"/>
                <a:ea typeface="Arial"/>
                <a:cs typeface="Arial" panose="020B0604020202020204" pitchFamily="34" charset="0"/>
                <a:sym typeface="Arial"/>
              </a:rPr>
              <a:t>Have students share their dot diagram with a partner. </a:t>
            </a:r>
          </a:p>
          <a:p>
            <a:pPr marL="228600" lvl="0" indent="-228600" algn="l" rtl="0">
              <a:spcBef>
                <a:spcPts val="0"/>
              </a:spcBef>
              <a:spcAft>
                <a:spcPts val="0"/>
              </a:spcAft>
              <a:buClr>
                <a:schemeClr val="dk1"/>
              </a:buClr>
              <a:buSzPts val="1100"/>
              <a:buFont typeface="+mj-lt"/>
              <a:buAutoNum type="arabicPeriod"/>
            </a:pPr>
            <a:r>
              <a:rPr lang="en-US" sz="1200" dirty="0">
                <a:latin typeface="Arial" panose="020B0604020202020204" pitchFamily="34" charset="0"/>
                <a:ea typeface="Arial"/>
                <a:cs typeface="Arial" panose="020B0604020202020204" pitchFamily="34" charset="0"/>
                <a:sym typeface="Arial"/>
              </a:rPr>
              <a:t>Complete this activity with a whole group discussion, asking students to share their personal connections with the class. </a:t>
            </a:r>
          </a:p>
          <a:p>
            <a:pPr marL="0" lvl="0" indent="0" algn="l" rtl="0">
              <a:spcBef>
                <a:spcPts val="0"/>
              </a:spcBef>
              <a:spcAft>
                <a:spcPts val="0"/>
              </a:spcAft>
              <a:buClr>
                <a:schemeClr val="dk1"/>
              </a:buClr>
              <a:buSzPts val="1400"/>
              <a:buFont typeface="Arial"/>
              <a:buNone/>
            </a:pPr>
            <a:endParaRPr lang="en-US" sz="1200" i="1" dirty="0">
              <a:latin typeface="Arial" panose="020B0604020202020204" pitchFamily="34" charset="0"/>
              <a:ea typeface="Arial"/>
              <a:cs typeface="Arial" panose="020B0604020202020204" pitchFamily="34" charset="0"/>
              <a:sym typeface="Arial"/>
            </a:endParaRPr>
          </a:p>
        </p:txBody>
      </p:sp>
      <p:sp>
        <p:nvSpPr>
          <p:cNvPr id="4" name="Slide Number Placeholder 3"/>
          <p:cNvSpPr>
            <a:spLocks noGrp="1"/>
          </p:cNvSpPr>
          <p:nvPr>
            <p:ph type="sldNum" sz="quarter" idx="5"/>
          </p:nvPr>
        </p:nvSpPr>
        <p:spPr/>
        <p:txBody>
          <a:bodyPr/>
          <a:lstStyle/>
          <a:p>
            <a:fld id="{5AFFF755-F31A-A14C-A6D6-0BEAAF7A3382}" type="slidenum">
              <a:rPr lang="en-US" smtClean="0"/>
              <a:t>29</a:t>
            </a:fld>
            <a:endParaRPr lang="en-US"/>
          </a:p>
        </p:txBody>
      </p:sp>
    </p:spTree>
    <p:extLst>
      <p:ext uri="{BB962C8B-B14F-4D97-AF65-F5344CB8AC3E}">
        <p14:creationId xmlns:p14="http://schemas.microsoft.com/office/powerpoint/2010/main" val="9527621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400"/>
              <a:buFont typeface="Arial"/>
              <a:buNone/>
            </a:pPr>
            <a:r>
              <a:rPr lang="en-US" sz="1200" b="1" dirty="0">
                <a:solidFill>
                  <a:srgbClr val="ED7D31"/>
                </a:solidFill>
                <a:latin typeface="Arial" panose="020B0604020202020204" pitchFamily="34" charset="0"/>
                <a:ea typeface="Roboto"/>
                <a:cs typeface="Arial" panose="020B0604020202020204" pitchFamily="34" charset="0"/>
                <a:sym typeface="Roboto"/>
              </a:rPr>
              <a:t>Week #3—</a:t>
            </a:r>
            <a:r>
              <a:rPr lang="en-US" sz="1200" b="1" i="0" dirty="0">
                <a:solidFill>
                  <a:srgbClr val="ED7D31"/>
                </a:solidFill>
                <a:latin typeface="Arial" panose="020B0604020202020204" pitchFamily="34" charset="0"/>
                <a:ea typeface="Arial"/>
                <a:cs typeface="Arial" panose="020B0604020202020204" pitchFamily="34" charset="0"/>
                <a:sym typeface="Arial"/>
              </a:rPr>
              <a:t>Wednesday</a:t>
            </a:r>
          </a:p>
          <a:p>
            <a:pPr marL="171450" lvl="0" indent="-171450" algn="l" rtl="0">
              <a:spcBef>
                <a:spcPts val="0"/>
              </a:spcBef>
              <a:spcAft>
                <a:spcPts val="0"/>
              </a:spcAft>
              <a:buClr>
                <a:schemeClr val="dk1"/>
              </a:buClr>
              <a:buSzPts val="1400"/>
              <a:buFont typeface="Arial" panose="020B0604020202020204" pitchFamily="34" charset="0"/>
              <a:buChar char="•"/>
            </a:pPr>
            <a:r>
              <a:rPr lang="en-US" sz="1200" b="1" dirty="0">
                <a:latin typeface="Arial" panose="020B0604020202020204" pitchFamily="34" charset="0"/>
                <a:ea typeface="Roboto"/>
                <a:cs typeface="Arial" panose="020B0604020202020204" pitchFamily="34" charset="0"/>
                <a:sym typeface="Roboto"/>
              </a:rPr>
              <a:t>Go a little deeper. </a:t>
            </a:r>
            <a:r>
              <a:rPr lang="en-US" sz="1200" b="0" dirty="0">
                <a:latin typeface="Arial" panose="020B0604020202020204" pitchFamily="34" charset="0"/>
                <a:ea typeface="Roboto"/>
                <a:cs typeface="Arial" panose="020B0604020202020204" pitchFamily="34" charset="0"/>
                <a:sym typeface="Roboto"/>
              </a:rPr>
              <a:t>For a deeper dive, </a:t>
            </a:r>
            <a:r>
              <a:rPr lang="en-US" dirty="0">
                <a:latin typeface="Arial"/>
                <a:ea typeface="Arial"/>
                <a:cs typeface="Arial"/>
                <a:sym typeface="Arial"/>
              </a:rPr>
              <a:t>we’re sharing a resource that will help your students develop a personalized plan for taking action. </a:t>
            </a:r>
            <a:endParaRPr lang="en-US" b="1" dirty="0">
              <a:solidFill>
                <a:schemeClr val="tx1"/>
              </a:solidFill>
              <a:latin typeface="Arial"/>
              <a:ea typeface="Arial"/>
              <a:cs typeface="Arial"/>
              <a:sym typeface="Arial"/>
            </a:endParaRPr>
          </a:p>
          <a:p>
            <a:pPr marL="628650" lvl="1" indent="-171450" algn="l" rtl="0">
              <a:spcBef>
                <a:spcPts val="0"/>
              </a:spcBef>
              <a:spcAft>
                <a:spcPts val="0"/>
              </a:spcAft>
              <a:buClr>
                <a:schemeClr val="dk1"/>
              </a:buClr>
              <a:buSzPts val="1400"/>
              <a:buFont typeface="Arial" panose="020B0604020202020204" pitchFamily="34" charset="0"/>
              <a:buChar char="•"/>
            </a:pPr>
            <a:r>
              <a:rPr lang="en-US" dirty="0">
                <a:solidFill>
                  <a:srgbClr val="1E1919"/>
                </a:solidFill>
                <a:latin typeface="Arial"/>
                <a:ea typeface="Arial"/>
                <a:cs typeface="Arial"/>
                <a:sym typeface="Arial"/>
              </a:rPr>
              <a:t>Watch the video featuring Jane Goodall. </a:t>
            </a:r>
          </a:p>
          <a:p>
            <a:pPr marL="628650" lvl="1" indent="-171450" algn="l" rtl="0">
              <a:spcBef>
                <a:spcPts val="0"/>
              </a:spcBef>
              <a:spcAft>
                <a:spcPts val="0"/>
              </a:spcAft>
              <a:buClr>
                <a:schemeClr val="dk1"/>
              </a:buClr>
              <a:buSzPts val="1400"/>
              <a:buFont typeface="Arial" panose="020B0604020202020204" pitchFamily="34" charset="0"/>
              <a:buChar char="•"/>
            </a:pPr>
            <a:r>
              <a:rPr lang="en-US" dirty="0">
                <a:solidFill>
                  <a:srgbClr val="1E1919"/>
                </a:solidFill>
                <a:latin typeface="Arial"/>
                <a:ea typeface="Arial"/>
                <a:cs typeface="Arial"/>
                <a:sym typeface="Arial"/>
              </a:rPr>
              <a:t>Throughout the video, pause and play to discuss the questions on the slide as a class, asking students to cite specific answers from the program.</a:t>
            </a:r>
          </a:p>
          <a:p>
            <a:pPr marL="628650" lvl="1" indent="-171450" algn="l" rtl="0">
              <a:spcBef>
                <a:spcPts val="0"/>
              </a:spcBef>
              <a:spcAft>
                <a:spcPts val="0"/>
              </a:spcAft>
              <a:buClr>
                <a:schemeClr val="dk1"/>
              </a:buClr>
              <a:buSzPts val="1400"/>
              <a:buFont typeface="Arial" panose="020B0604020202020204" pitchFamily="34" charset="0"/>
              <a:buChar char="•"/>
            </a:pPr>
            <a:r>
              <a:rPr lang="en-US" dirty="0">
                <a:solidFill>
                  <a:srgbClr val="1E1919"/>
                </a:solidFill>
                <a:latin typeface="Arial"/>
                <a:ea typeface="Arial"/>
                <a:cs typeface="Arial"/>
                <a:sym typeface="Arial"/>
              </a:rPr>
              <a:t>Encourage the students to ask questions and discuss how they plan to impact their own community.</a:t>
            </a:r>
          </a:p>
          <a:p>
            <a:pPr marL="0" lvl="0" indent="0" algn="l" rtl="0">
              <a:spcBef>
                <a:spcPts val="0"/>
              </a:spcBef>
              <a:spcAft>
                <a:spcPts val="0"/>
              </a:spcAft>
              <a:buNone/>
            </a:pPr>
            <a:endParaRPr lang="en-US" sz="1600" dirty="0">
              <a:solidFill>
                <a:srgbClr val="1E1919"/>
              </a:solidFill>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5AFFF755-F31A-A14C-A6D6-0BEAAF7A3382}" type="slidenum">
              <a:rPr lang="en-US" smtClean="0"/>
              <a:t>30</a:t>
            </a:fld>
            <a:endParaRPr lang="en-US"/>
          </a:p>
        </p:txBody>
      </p:sp>
    </p:spTree>
    <p:extLst>
      <p:ext uri="{BB962C8B-B14F-4D97-AF65-F5344CB8AC3E}">
        <p14:creationId xmlns:p14="http://schemas.microsoft.com/office/powerpoint/2010/main" val="40352893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SzPts val="1400"/>
              <a:buNone/>
            </a:pPr>
            <a:r>
              <a:rPr lang="en-US" sz="1200" b="1" dirty="0">
                <a:solidFill>
                  <a:srgbClr val="ED7D31"/>
                </a:solidFill>
                <a:latin typeface="Arial" panose="020B0604020202020204" pitchFamily="34" charset="0"/>
                <a:ea typeface="Roboto"/>
                <a:cs typeface="Arial" panose="020B0604020202020204" pitchFamily="34" charset="0"/>
                <a:sym typeface="Roboto"/>
              </a:rPr>
              <a:t>Week #3—</a:t>
            </a:r>
            <a:r>
              <a:rPr lang="en-US" sz="1200" b="1" i="0" dirty="0">
                <a:solidFill>
                  <a:srgbClr val="ED7D31"/>
                </a:solidFill>
                <a:latin typeface="Arial" panose="020B0604020202020204" pitchFamily="34" charset="0"/>
                <a:ea typeface="Arial"/>
                <a:cs typeface="Arial" panose="020B0604020202020204" pitchFamily="34" charset="0"/>
                <a:sym typeface="Arial"/>
              </a:rPr>
              <a:t>Friday</a:t>
            </a:r>
          </a:p>
          <a:p>
            <a:pPr marL="171450" marR="0" lvl="0" indent="-171450" algn="l" defTabSz="914400" rtl="0" eaLnBrk="1" fontAlgn="auto" latinLnBrk="0" hangingPunct="1">
              <a:lnSpc>
                <a:spcPct val="100000"/>
              </a:lnSpc>
              <a:spcBef>
                <a:spcPts val="0"/>
              </a:spcBef>
              <a:spcAft>
                <a:spcPts val="0"/>
              </a:spcAft>
              <a:buClrTx/>
              <a:buSzPts val="1400"/>
              <a:buFont typeface="Arial" panose="020B0604020202020204" pitchFamily="34" charset="0"/>
              <a:buChar char="•"/>
              <a:tabLst/>
              <a:defRPr/>
            </a:pPr>
            <a:r>
              <a:rPr lang="en-US" sz="1200" b="1" dirty="0">
                <a:latin typeface="Arial" panose="020B0604020202020204" pitchFamily="34" charset="0"/>
                <a:ea typeface="Roboto"/>
                <a:cs typeface="Arial" panose="020B0604020202020204" pitchFamily="34" charset="0"/>
                <a:sym typeface="Roboto"/>
              </a:rPr>
              <a:t>Make connections</a:t>
            </a:r>
            <a:r>
              <a:rPr lang="en-US" sz="1200" dirty="0">
                <a:latin typeface="Arial" panose="020B0604020202020204" pitchFamily="34" charset="0"/>
                <a:ea typeface="Roboto"/>
                <a:cs typeface="Arial" panose="020B0604020202020204" pitchFamily="34" charset="0"/>
                <a:sym typeface="Roboto"/>
              </a:rPr>
              <a:t>. </a:t>
            </a:r>
            <a:r>
              <a:rPr lang="en-US" sz="1200" dirty="0">
                <a:latin typeface="Arial"/>
                <a:ea typeface="Arial"/>
                <a:cs typeface="Arial"/>
                <a:sym typeface="Arial"/>
              </a:rPr>
              <a:t>Introduce your students to 2017 </a:t>
            </a:r>
            <a:r>
              <a:rPr lang="en-US" sz="1200" dirty="0">
                <a:latin typeface="Arial" panose="020B0604020202020204" pitchFamily="34" charset="0"/>
                <a:ea typeface="Arial"/>
                <a:cs typeface="Arial" panose="020B0604020202020204" pitchFamily="34" charset="0"/>
                <a:sym typeface="Arial"/>
              </a:rPr>
              <a:t>Top Young Scientist Gitanjali to hear how she was inspired by a real-world problem. Can students see themselves as the next Top Young Scientist?</a:t>
            </a:r>
            <a:endParaRPr lang="en-US" sz="1200" dirty="0">
              <a:latin typeface="Arial" panose="020B0604020202020204" pitchFamily="34" charset="0"/>
              <a:ea typeface="Roboto"/>
              <a:cs typeface="Arial" panose="020B0604020202020204" pitchFamily="34" charset="0"/>
              <a:sym typeface="Roboto"/>
            </a:endParaRPr>
          </a:p>
          <a:p>
            <a:pPr marL="171450" marR="0" lvl="0" indent="-171450" algn="l" defTabSz="914400" rtl="0" eaLnBrk="1" fontAlgn="auto" latinLnBrk="0" hangingPunct="1">
              <a:lnSpc>
                <a:spcPct val="100000"/>
              </a:lnSpc>
              <a:spcBef>
                <a:spcPts val="0"/>
              </a:spcBef>
              <a:spcAft>
                <a:spcPts val="0"/>
              </a:spcAft>
              <a:buClrTx/>
              <a:buSzPts val="1400"/>
              <a:buFont typeface="Arial" panose="020B0604020202020204" pitchFamily="34" charset="0"/>
              <a:buChar char="•"/>
              <a:tabLst/>
              <a:defRPr/>
            </a:pPr>
            <a:endParaRPr lang="en-US" sz="1200" b="1" u="sng" dirty="0">
              <a:solidFill>
                <a:srgbClr val="0563C1"/>
              </a:solidFill>
              <a:effectLst/>
              <a:latin typeface="Arial" panose="020B0604020202020204" pitchFamily="34" charset="0"/>
              <a:ea typeface="Roboto"/>
              <a:cs typeface="Arial" panose="020B0604020202020204" pitchFamily="34" charset="0"/>
              <a:sym typeface="Roboto"/>
              <a:hlinkClick r:id="rId3"/>
            </a:endParaRPr>
          </a:p>
          <a:p>
            <a:pPr marL="171450" marR="0" lvl="0" indent="-171450" algn="l" defTabSz="914400" rtl="0" eaLnBrk="1" fontAlgn="auto" latinLnBrk="0" hangingPunct="1">
              <a:lnSpc>
                <a:spcPct val="100000"/>
              </a:lnSpc>
              <a:spcBef>
                <a:spcPts val="0"/>
              </a:spcBef>
              <a:spcAft>
                <a:spcPts val="0"/>
              </a:spcAft>
              <a:buClrTx/>
              <a:buSzPts val="1400"/>
              <a:buFont typeface="Arial" panose="020B0604020202020204" pitchFamily="34" charset="0"/>
              <a:buChar char="•"/>
              <a:tabLst/>
              <a:defRPr/>
            </a:pPr>
            <a:r>
              <a:rPr lang="en-US" sz="1200" b="1"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Check out the 2022 Meet the Finalists &amp; Mentors Video</a:t>
            </a:r>
            <a:r>
              <a:rPr lang="en-US" sz="1200" dirty="0">
                <a:effectLst/>
                <a:latin typeface="Arial" panose="020B0604020202020204" pitchFamily="34" charset="0"/>
                <a:ea typeface="Calibri" panose="020F0502020204030204" pitchFamily="34" charset="0"/>
                <a:cs typeface="Arial" panose="020B0604020202020204" pitchFamily="34" charset="0"/>
              </a:rPr>
              <a:t> to excite your students about the possibilities!</a:t>
            </a:r>
          </a:p>
          <a:p>
            <a:pPr marL="0" lvl="0" indent="0" algn="l" rtl="0">
              <a:lnSpc>
                <a:spcPct val="100000"/>
              </a:lnSpc>
              <a:spcBef>
                <a:spcPts val="0"/>
              </a:spcBef>
              <a:spcAft>
                <a:spcPts val="0"/>
              </a:spcAft>
              <a:buSzPts val="1200"/>
              <a:buNone/>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AFFF755-F31A-A14C-A6D6-0BEAAF7A3382}" type="slidenum">
              <a:rPr lang="en-US" smtClean="0"/>
              <a:t>31</a:t>
            </a:fld>
            <a:endParaRPr lang="en-US"/>
          </a:p>
        </p:txBody>
      </p:sp>
    </p:spTree>
    <p:extLst>
      <p:ext uri="{BB962C8B-B14F-4D97-AF65-F5344CB8AC3E}">
        <p14:creationId xmlns:p14="http://schemas.microsoft.com/office/powerpoint/2010/main" val="2947840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AFFF755-F31A-A14C-A6D6-0BEAAF7A3382}" type="slidenum">
              <a:rPr lang="en-US" smtClean="0"/>
              <a:t>32</a:t>
            </a:fld>
            <a:endParaRPr lang="en-US"/>
          </a:p>
        </p:txBody>
      </p:sp>
    </p:spTree>
    <p:extLst>
      <p:ext uri="{BB962C8B-B14F-4D97-AF65-F5344CB8AC3E}">
        <p14:creationId xmlns:p14="http://schemas.microsoft.com/office/powerpoint/2010/main" val="2085204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lgn="l" rtl="0">
              <a:spcBef>
                <a:spcPts val="0"/>
              </a:spcBef>
              <a:spcAft>
                <a:spcPts val="0"/>
              </a:spcAft>
              <a:buClr>
                <a:srgbClr val="ED7D31"/>
              </a:buClr>
              <a:buSzPts val="1400"/>
              <a:buFont typeface="Arial" panose="020B0604020202020204" pitchFamily="34" charset="0"/>
              <a:buChar char="•"/>
            </a:pPr>
            <a:r>
              <a:rPr lang="en-US" sz="1200" b="1" i="1" dirty="0">
                <a:solidFill>
                  <a:srgbClr val="ED7D31"/>
                </a:solidFill>
                <a:latin typeface="Arial" panose="020B0604020202020204" pitchFamily="34" charset="0"/>
                <a:ea typeface="Arial"/>
                <a:cs typeface="Arial" panose="020B0604020202020204" pitchFamily="34" charset="0"/>
                <a:sym typeface="Arial"/>
              </a:rPr>
              <a:t>Monday: </a:t>
            </a:r>
            <a:r>
              <a:rPr lang="en-US" sz="1200" b="1" dirty="0">
                <a:latin typeface="Arial" panose="020B0604020202020204" pitchFamily="34" charset="0"/>
                <a:ea typeface="Roboto"/>
                <a:cs typeface="Arial" panose="020B0604020202020204" pitchFamily="34" charset="0"/>
                <a:sym typeface="Roboto"/>
              </a:rPr>
              <a:t>Pick your problem &amp; solution</a:t>
            </a:r>
            <a:r>
              <a:rPr lang="en-US" sz="1200" dirty="0">
                <a:latin typeface="Arial" panose="020B0604020202020204" pitchFamily="34" charset="0"/>
                <a:ea typeface="Roboto"/>
                <a:cs typeface="Arial" panose="020B0604020202020204" pitchFamily="34" charset="0"/>
                <a:sym typeface="Roboto"/>
              </a:rPr>
              <a:t>. Encourage your students to pick one of the </a:t>
            </a:r>
            <a:r>
              <a:rPr lang="en-US" sz="1200" b="1" i="1" dirty="0">
                <a:latin typeface="Arial" panose="020B0604020202020204" pitchFamily="34" charset="0"/>
                <a:ea typeface="Roboto"/>
                <a:cs typeface="Arial" panose="020B0604020202020204" pitchFamily="34" charset="0"/>
                <a:sym typeface="Roboto"/>
              </a:rPr>
              <a:t>Innovating Your Future</a:t>
            </a:r>
            <a:r>
              <a:rPr lang="en-US" sz="1200" dirty="0">
                <a:latin typeface="Arial" panose="020B0604020202020204" pitchFamily="34" charset="0"/>
                <a:ea typeface="Roboto"/>
                <a:cs typeface="Arial" panose="020B0604020202020204" pitchFamily="34" charset="0"/>
                <a:sym typeface="Roboto"/>
              </a:rPr>
              <a:t> research questions, or one of their own, and brainstorm their solution. </a:t>
            </a:r>
            <a:r>
              <a:rPr lang="en-US" sz="1200" dirty="0">
                <a:latin typeface="Arial" panose="020B0604020202020204" pitchFamily="34" charset="0"/>
                <a:ea typeface="Arial"/>
                <a:cs typeface="Arial" panose="020B0604020202020204" pitchFamily="34" charset="0"/>
                <a:sym typeface="Arial"/>
              </a:rPr>
              <a:t>Ask students to use </a:t>
            </a:r>
            <a:r>
              <a:rPr lang="en-US" sz="1200" dirty="0">
                <a:effectLst/>
                <a:latin typeface="Arial" panose="020B0604020202020204" pitchFamily="34" charset="0"/>
                <a:ea typeface="Aptos" panose="020B0004020202020204" pitchFamily="34" charset="0"/>
                <a:cs typeface="Arial" panose="020B0604020202020204" pitchFamily="34" charset="0"/>
              </a:rPr>
              <a:t>the </a:t>
            </a:r>
            <a:r>
              <a:rPr lang="en-US" sz="1200" b="1" u="sng"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3"/>
              </a:rPr>
              <a:t>project template</a:t>
            </a:r>
            <a:r>
              <a:rPr lang="en-US" sz="1200" dirty="0">
                <a:latin typeface="Arial" panose="020B0604020202020204" pitchFamily="34" charset="0"/>
                <a:ea typeface="Arial"/>
                <a:cs typeface="Arial" panose="020B0604020202020204" pitchFamily="34" charset="0"/>
                <a:sym typeface="Arial"/>
              </a:rPr>
              <a:t> to brainstorm and narrow down their problem and potential solution. </a:t>
            </a:r>
          </a:p>
          <a:p>
            <a:pPr marL="171450" lvl="0" indent="-171450" algn="l" rtl="0">
              <a:spcBef>
                <a:spcPts val="0"/>
              </a:spcBef>
              <a:spcAft>
                <a:spcPts val="0"/>
              </a:spcAft>
              <a:buClr>
                <a:srgbClr val="ED7D31"/>
              </a:buClr>
              <a:buSzPts val="1400"/>
              <a:buFont typeface="Arial" panose="020B0604020202020204" pitchFamily="34" charset="0"/>
              <a:buChar char="•"/>
            </a:pPr>
            <a:endParaRPr lang="en-US" sz="1200" b="1" dirty="0">
              <a:latin typeface="Arial" panose="020B0604020202020204" pitchFamily="34" charset="0"/>
              <a:ea typeface="Arial"/>
              <a:cs typeface="Arial" panose="020B0604020202020204" pitchFamily="34" charset="0"/>
              <a:sym typeface="Arial"/>
            </a:endParaRPr>
          </a:p>
          <a:p>
            <a:pPr marL="171450" lvl="0" indent="-171450" algn="l" rtl="0">
              <a:spcBef>
                <a:spcPts val="0"/>
              </a:spcBef>
              <a:spcAft>
                <a:spcPts val="0"/>
              </a:spcAft>
              <a:buClr>
                <a:srgbClr val="ED7D31"/>
              </a:buClr>
              <a:buSzPts val="1400"/>
              <a:buFont typeface="Arial" panose="020B0604020202020204" pitchFamily="34" charset="0"/>
              <a:buChar char="•"/>
            </a:pPr>
            <a:r>
              <a:rPr lang="en-US" sz="1200" b="1" dirty="0">
                <a:latin typeface="Arial" panose="020B0604020202020204" pitchFamily="34" charset="0"/>
                <a:ea typeface="Arial"/>
                <a:cs typeface="Arial" panose="020B0604020202020204" pitchFamily="34" charset="0"/>
                <a:sym typeface="Arial"/>
              </a:rPr>
              <a:t>By Wednesday, they should have completed steps 1–5.</a:t>
            </a:r>
            <a:endParaRPr lang="en-US" sz="1200" dirty="0">
              <a:latin typeface="Arial" panose="020B0604020202020204" pitchFamily="34" charset="0"/>
              <a:ea typeface="Roboto"/>
              <a:cs typeface="Arial" panose="020B0604020202020204" pitchFamily="34" charset="0"/>
              <a:sym typeface="Roboto"/>
            </a:endParaRPr>
          </a:p>
          <a:p>
            <a:pPr marL="0" lvl="0" indent="0" algn="l" rtl="0">
              <a:spcBef>
                <a:spcPts val="0"/>
              </a:spcBef>
              <a:spcAft>
                <a:spcPts val="0"/>
              </a:spcAft>
              <a:buClr>
                <a:srgbClr val="ED7D31"/>
              </a:buClr>
              <a:buSzPts val="1400"/>
              <a:buFont typeface="Arial"/>
              <a:buNone/>
            </a:pPr>
            <a:endParaRPr lang="en-US" sz="1200" b="1" i="1" dirty="0">
              <a:solidFill>
                <a:srgbClr val="ED7D31"/>
              </a:solidFill>
              <a:latin typeface="Arial" panose="020B0604020202020204" pitchFamily="34" charset="0"/>
              <a:ea typeface="Arial"/>
              <a:cs typeface="Arial" panose="020B0604020202020204" pitchFamily="34" charset="0"/>
              <a:sym typeface="Arial"/>
            </a:endParaRPr>
          </a:p>
          <a:p>
            <a:pPr marL="171450" lvl="0" indent="-171450" algn="l" rtl="0">
              <a:spcBef>
                <a:spcPts val="0"/>
              </a:spcBef>
              <a:spcAft>
                <a:spcPts val="0"/>
              </a:spcAft>
              <a:buClr>
                <a:srgbClr val="ED7D31"/>
              </a:buClr>
              <a:buSzPts val="1400"/>
              <a:buFont typeface="Arial" panose="020B0604020202020204" pitchFamily="34" charset="0"/>
              <a:buChar char="•"/>
            </a:pPr>
            <a:r>
              <a:rPr lang="en-US" sz="1200" b="1" i="1" dirty="0">
                <a:solidFill>
                  <a:srgbClr val="ED7D31"/>
                </a:solidFill>
                <a:latin typeface="Arial" panose="020B0604020202020204" pitchFamily="34" charset="0"/>
                <a:ea typeface="Arial"/>
                <a:cs typeface="Arial" panose="020B0604020202020204" pitchFamily="34" charset="0"/>
                <a:sym typeface="Arial"/>
              </a:rPr>
              <a:t>Wednesday: </a:t>
            </a:r>
            <a:r>
              <a:rPr lang="en-US" sz="1200" b="1" dirty="0">
                <a:latin typeface="Arial" panose="020B0604020202020204" pitchFamily="34" charset="0"/>
                <a:ea typeface="Roboto"/>
                <a:cs typeface="Arial" panose="020B0604020202020204" pitchFamily="34" charset="0"/>
                <a:sym typeface="Roboto"/>
              </a:rPr>
              <a:t>Script &amp; Storyboard. </a:t>
            </a:r>
            <a:r>
              <a:rPr lang="en-US" sz="1200" dirty="0">
                <a:latin typeface="Arial" panose="020B0604020202020204" pitchFamily="34" charset="0"/>
                <a:ea typeface="Roboto"/>
                <a:cs typeface="Arial" panose="020B0604020202020204" pitchFamily="34" charset="0"/>
                <a:sym typeface="Roboto"/>
              </a:rPr>
              <a:t>Students can use the storyboard template to illustrate what they want each scene in their video to portray. Write a script and start to memorize or make cue cards. </a:t>
            </a:r>
            <a:r>
              <a:rPr lang="en-US" sz="1200" dirty="0">
                <a:latin typeface="Arial" panose="020B0604020202020204" pitchFamily="34" charset="0"/>
                <a:ea typeface="Arial"/>
                <a:cs typeface="Arial" panose="020B0604020202020204" pitchFamily="34" charset="0"/>
                <a:sym typeface="Arial"/>
              </a:rPr>
              <a:t>Ask students to use </a:t>
            </a:r>
            <a:r>
              <a:rPr lang="en-US" sz="1200" dirty="0">
                <a:effectLst/>
                <a:latin typeface="Arial" panose="020B0604020202020204" pitchFamily="34" charset="0"/>
                <a:ea typeface="Aptos" panose="020B0004020202020204" pitchFamily="34" charset="0"/>
                <a:cs typeface="Arial" panose="020B0604020202020204" pitchFamily="34" charset="0"/>
              </a:rPr>
              <a:t>the </a:t>
            </a:r>
            <a:r>
              <a:rPr lang="en-US" sz="1200" b="1" u="sng"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4"/>
              </a:rPr>
              <a:t>storyboard</a:t>
            </a:r>
            <a:r>
              <a:rPr lang="en-US" sz="1200" dirty="0">
                <a:effectLst/>
                <a:latin typeface="Arial" panose="020B0604020202020204" pitchFamily="34" charset="0"/>
                <a:cs typeface="Arial" panose="020B0604020202020204" pitchFamily="34" charset="0"/>
              </a:rPr>
              <a:t> </a:t>
            </a:r>
            <a:r>
              <a:rPr lang="en-US" sz="1200" dirty="0">
                <a:latin typeface="Arial" panose="020B0604020202020204" pitchFamily="34" charset="0"/>
                <a:ea typeface="Arial"/>
                <a:cs typeface="Arial" panose="020B0604020202020204" pitchFamily="34" charset="0"/>
                <a:sym typeface="Arial"/>
              </a:rPr>
              <a:t>to plan each shot of their video. </a:t>
            </a:r>
          </a:p>
          <a:p>
            <a:pPr marL="0" lvl="0" indent="0" algn="l" rtl="0">
              <a:spcBef>
                <a:spcPts val="0"/>
              </a:spcBef>
              <a:spcAft>
                <a:spcPts val="0"/>
              </a:spcAft>
              <a:buClr>
                <a:srgbClr val="ED7D31"/>
              </a:buClr>
              <a:buSzPts val="1400"/>
              <a:buFont typeface="Arial"/>
              <a:buNone/>
            </a:pPr>
            <a:endParaRPr lang="en-US" sz="1200" dirty="0">
              <a:latin typeface="Arial" panose="020B0604020202020204" pitchFamily="34" charset="0"/>
              <a:ea typeface="Arial"/>
              <a:cs typeface="Arial" panose="020B0604020202020204" pitchFamily="34" charset="0"/>
              <a:sym typeface="Arial"/>
            </a:endParaRPr>
          </a:p>
          <a:p>
            <a:pPr marL="171450" lvl="0" indent="-171450" algn="l" rtl="0">
              <a:spcBef>
                <a:spcPts val="0"/>
              </a:spcBef>
              <a:spcAft>
                <a:spcPts val="0"/>
              </a:spcAft>
              <a:buSzPts val="1400"/>
              <a:buFont typeface="Arial" panose="020B0604020202020204" pitchFamily="34" charset="0"/>
              <a:buChar char="•"/>
            </a:pPr>
            <a:r>
              <a:rPr lang="en-US" sz="1200" b="1" i="1" dirty="0">
                <a:solidFill>
                  <a:srgbClr val="ED7D31"/>
                </a:solidFill>
                <a:latin typeface="Arial" panose="020B0604020202020204" pitchFamily="34" charset="0"/>
                <a:ea typeface="Arial"/>
                <a:cs typeface="Arial" panose="020B0604020202020204" pitchFamily="34" charset="0"/>
                <a:sym typeface="Arial"/>
              </a:rPr>
              <a:t>Friday: </a:t>
            </a:r>
            <a:r>
              <a:rPr lang="en-US" sz="1200" b="1" dirty="0">
                <a:latin typeface="Arial" panose="020B0604020202020204" pitchFamily="34" charset="0"/>
                <a:ea typeface="Roboto"/>
                <a:cs typeface="Arial" panose="020B0604020202020204" pitchFamily="34" charset="0"/>
                <a:sym typeface="Roboto"/>
              </a:rPr>
              <a:t>Press Record</a:t>
            </a:r>
            <a:r>
              <a:rPr lang="en-US" sz="1200" dirty="0">
                <a:latin typeface="Arial" panose="020B0604020202020204" pitchFamily="34" charset="0"/>
                <a:ea typeface="Roboto"/>
                <a:cs typeface="Arial" panose="020B0604020202020204" pitchFamily="34" charset="0"/>
                <a:sym typeface="Roboto"/>
              </a:rPr>
              <a:t>. A simple cell phone video is great. Remember the video must be 1–2 minutes in length. If students need more time to rehearse, they can record for homework and submit in their account </a:t>
            </a:r>
            <a:r>
              <a:rPr lang="en-US" sz="1800" dirty="0">
                <a:effectLst/>
                <a:latin typeface="Aptos" panose="020B0004020202020204" pitchFamily="34" charset="0"/>
                <a:ea typeface="Aptos" panose="020B0004020202020204" pitchFamily="34" charset="0"/>
                <a:cs typeface="Times New Roman" panose="02020603050405020304" pitchFamily="18" charset="0"/>
              </a:rPr>
              <a:t>on </a:t>
            </a:r>
            <a:r>
              <a:rPr lang="en-US" sz="1800" u="sng"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5"/>
              </a:rPr>
              <a:t>YoungScientistLab.com</a:t>
            </a:r>
            <a:r>
              <a:rPr lang="en-US" sz="1200" dirty="0">
                <a:latin typeface="Arial" panose="020B0604020202020204" pitchFamily="34" charset="0"/>
                <a:ea typeface="Roboto"/>
                <a:cs typeface="Arial" panose="020B0604020202020204" pitchFamily="34" charset="0"/>
                <a:sym typeface="Roboto"/>
              </a:rPr>
              <a:t>.</a:t>
            </a:r>
          </a:p>
          <a:p>
            <a:pPr marL="0" lvl="0" indent="0" algn="l" rtl="0">
              <a:spcBef>
                <a:spcPts val="0"/>
              </a:spcBef>
              <a:spcAft>
                <a:spcPts val="0"/>
              </a:spcAft>
              <a:buSzPts val="1400"/>
              <a:buNone/>
            </a:pPr>
            <a:endParaRPr lang="en-US" sz="1200" dirty="0">
              <a:latin typeface="Arial" panose="020B0604020202020204" pitchFamily="34" charset="0"/>
              <a:ea typeface="Roboto"/>
              <a:cs typeface="Arial" panose="020B0604020202020204" pitchFamily="34" charset="0"/>
              <a:sym typeface="Roboto"/>
            </a:endParaRPr>
          </a:p>
          <a:p>
            <a:pPr marL="171450" lvl="0" indent="-171450" algn="l" rtl="0">
              <a:spcBef>
                <a:spcPts val="0"/>
              </a:spcBef>
              <a:spcAft>
                <a:spcPts val="0"/>
              </a:spcAft>
              <a:buClr>
                <a:schemeClr val="dk1"/>
              </a:buClr>
              <a:buSzPts val="1400"/>
              <a:buFont typeface="Arial" panose="020B0604020202020204" pitchFamily="34" charset="0"/>
              <a:buChar char="•"/>
            </a:pPr>
            <a:r>
              <a:rPr lang="en-US" sz="1200" b="1" i="1" dirty="0">
                <a:solidFill>
                  <a:srgbClr val="ED7D31"/>
                </a:solidFill>
                <a:latin typeface="Arial" panose="020B0604020202020204" pitchFamily="34" charset="0"/>
                <a:ea typeface="Arial"/>
                <a:cs typeface="Arial" panose="020B0604020202020204" pitchFamily="34" charset="0"/>
                <a:sym typeface="Arial"/>
              </a:rPr>
              <a:t>We want to hear from you! </a:t>
            </a:r>
            <a:r>
              <a:rPr lang="en-US" sz="1200" b="0" i="0" dirty="0">
                <a:solidFill>
                  <a:srgbClr val="ED7D31"/>
                </a:solidFill>
                <a:latin typeface="Arial" panose="020B0604020202020204" pitchFamily="34" charset="0"/>
                <a:ea typeface="Arial"/>
                <a:cs typeface="Arial" panose="020B0604020202020204" pitchFamily="34" charset="0"/>
                <a:sym typeface="Arial"/>
              </a:rPr>
              <a:t>If your classroom is joining us on this </a:t>
            </a:r>
            <a:r>
              <a:rPr lang="en-US" sz="1200" b="1" i="1" dirty="0">
                <a:solidFill>
                  <a:srgbClr val="ED7D31"/>
                </a:solidFill>
                <a:latin typeface="Arial" panose="020B0604020202020204" pitchFamily="34" charset="0"/>
                <a:ea typeface="Arial"/>
                <a:cs typeface="Arial" panose="020B0604020202020204" pitchFamily="34" charset="0"/>
                <a:sym typeface="Arial"/>
              </a:rPr>
              <a:t>Innovating Your Future</a:t>
            </a:r>
            <a:r>
              <a:rPr lang="en-US" sz="1200" b="0" i="0" dirty="0">
                <a:solidFill>
                  <a:srgbClr val="ED7D31"/>
                </a:solidFill>
                <a:latin typeface="Arial" panose="020B0604020202020204" pitchFamily="34" charset="0"/>
                <a:ea typeface="Arial"/>
                <a:cs typeface="Arial" panose="020B0604020202020204" pitchFamily="34" charset="0"/>
                <a:sym typeface="Arial"/>
              </a:rPr>
              <a:t> journey, please send us stories, solutions, and photos on Twitter, Instagram, and Facebook, using #</a:t>
            </a:r>
            <a:r>
              <a:rPr lang="en-US" sz="1200" b="0" i="0" dirty="0" err="1">
                <a:solidFill>
                  <a:srgbClr val="ED7D31"/>
                </a:solidFill>
                <a:latin typeface="Arial" panose="020B0604020202020204" pitchFamily="34" charset="0"/>
                <a:ea typeface="Arial"/>
                <a:cs typeface="Arial" panose="020B0604020202020204" pitchFamily="34" charset="0"/>
                <a:sym typeface="Arial"/>
              </a:rPr>
              <a:t>YoungScientist</a:t>
            </a:r>
            <a:r>
              <a:rPr lang="en-US" sz="1200" b="0" i="0" dirty="0">
                <a:solidFill>
                  <a:srgbClr val="ED7D31"/>
                </a:solidFill>
                <a:latin typeface="Arial" panose="020B0604020202020204" pitchFamily="34" charset="0"/>
                <a:ea typeface="Arial"/>
                <a:cs typeface="Arial" panose="020B0604020202020204" pitchFamily="34" charset="0"/>
                <a:sym typeface="Arial"/>
              </a:rPr>
              <a:t>.</a:t>
            </a:r>
            <a:endParaRPr lang="en-US" sz="1200" b="0" i="0" dirty="0">
              <a:latin typeface="Arial" panose="020B0604020202020204" pitchFamily="34" charset="0"/>
              <a:ea typeface="Roboto"/>
              <a:cs typeface="Arial" panose="020B0604020202020204" pitchFamily="34" charset="0"/>
              <a:sym typeface="Roboto"/>
            </a:endParaRPr>
          </a:p>
          <a:p>
            <a:pPr marL="0" lvl="0" indent="0" algn="l" rtl="0">
              <a:lnSpc>
                <a:spcPct val="100000"/>
              </a:lnSpc>
              <a:spcBef>
                <a:spcPts val="0"/>
              </a:spcBef>
              <a:spcAft>
                <a:spcPts val="0"/>
              </a:spcAft>
              <a:buSzPts val="1200"/>
              <a:buNone/>
            </a:pPr>
            <a:endParaRPr lang="en-US" sz="1200" b="0" i="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AFFF755-F31A-A14C-A6D6-0BEAAF7A3382}" type="slidenum">
              <a:rPr lang="en-US" smtClean="0"/>
              <a:t>33</a:t>
            </a:fld>
            <a:endParaRPr lang="en-US"/>
          </a:p>
        </p:txBody>
      </p:sp>
    </p:spTree>
    <p:extLst>
      <p:ext uri="{BB962C8B-B14F-4D97-AF65-F5344CB8AC3E}">
        <p14:creationId xmlns:p14="http://schemas.microsoft.com/office/powerpoint/2010/main" val="15978205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lgn="l" rtl="0">
              <a:spcBef>
                <a:spcPts val="0"/>
              </a:spcBef>
              <a:spcAft>
                <a:spcPts val="0"/>
              </a:spcAft>
              <a:buClr>
                <a:srgbClr val="ED7D31"/>
              </a:buClr>
              <a:buSzPts val="1400"/>
              <a:buFont typeface="Arial" panose="020B0604020202020204" pitchFamily="34" charset="0"/>
              <a:buChar char="•"/>
            </a:pPr>
            <a:r>
              <a:rPr lang="en-US" sz="1200" b="1" i="1" dirty="0">
                <a:solidFill>
                  <a:srgbClr val="ED7D31"/>
                </a:solidFill>
                <a:latin typeface="Arial" panose="020B0604020202020204" pitchFamily="34" charset="0"/>
                <a:ea typeface="Arial"/>
                <a:cs typeface="Arial" panose="020B0604020202020204" pitchFamily="34" charset="0"/>
                <a:sym typeface="Arial"/>
              </a:rPr>
              <a:t>Monday: </a:t>
            </a:r>
            <a:r>
              <a:rPr lang="en-US" sz="1200" b="1" dirty="0">
                <a:latin typeface="Arial" panose="020B0604020202020204" pitchFamily="34" charset="0"/>
                <a:ea typeface="Roboto"/>
                <a:cs typeface="Arial" panose="020B0604020202020204" pitchFamily="34" charset="0"/>
                <a:sym typeface="Roboto"/>
              </a:rPr>
              <a:t>Pick your problem &amp; solution</a:t>
            </a:r>
            <a:r>
              <a:rPr lang="en-US" sz="1200" dirty="0">
                <a:latin typeface="Arial" panose="020B0604020202020204" pitchFamily="34" charset="0"/>
                <a:ea typeface="Roboto"/>
                <a:cs typeface="Arial" panose="020B0604020202020204" pitchFamily="34" charset="0"/>
                <a:sym typeface="Roboto"/>
              </a:rPr>
              <a:t>. Encourage your students to pick one of the </a:t>
            </a:r>
            <a:r>
              <a:rPr lang="en-US" sz="1200" b="1" i="1" dirty="0">
                <a:latin typeface="Arial" panose="020B0604020202020204" pitchFamily="34" charset="0"/>
                <a:ea typeface="Roboto"/>
                <a:cs typeface="Arial" panose="020B0604020202020204" pitchFamily="34" charset="0"/>
                <a:sym typeface="Roboto"/>
              </a:rPr>
              <a:t>Innovating Your Future</a:t>
            </a:r>
            <a:r>
              <a:rPr lang="en-US" sz="1200" dirty="0">
                <a:latin typeface="Arial" panose="020B0604020202020204" pitchFamily="34" charset="0"/>
                <a:ea typeface="Roboto"/>
                <a:cs typeface="Arial" panose="020B0604020202020204" pitchFamily="34" charset="0"/>
                <a:sym typeface="Roboto"/>
              </a:rPr>
              <a:t> research questions, or one of their own, and brainstorm their solution. </a:t>
            </a:r>
            <a:r>
              <a:rPr lang="en-US" sz="1200" dirty="0">
                <a:latin typeface="Arial" panose="020B0604020202020204" pitchFamily="34" charset="0"/>
                <a:ea typeface="Arial"/>
                <a:cs typeface="Arial" panose="020B0604020202020204" pitchFamily="34" charset="0"/>
                <a:sym typeface="Arial"/>
              </a:rPr>
              <a:t>Ask students to use </a:t>
            </a:r>
            <a:r>
              <a:rPr lang="en-US" sz="1200" dirty="0">
                <a:effectLst/>
                <a:latin typeface="Arial" panose="020B0604020202020204" pitchFamily="34" charset="0"/>
                <a:ea typeface="Aptos" panose="020B0004020202020204" pitchFamily="34" charset="0"/>
                <a:cs typeface="Arial" panose="020B0604020202020204" pitchFamily="34" charset="0"/>
              </a:rPr>
              <a:t>the </a:t>
            </a:r>
            <a:r>
              <a:rPr lang="en-US" sz="1200" b="1" u="sng"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3"/>
              </a:rPr>
              <a:t>project template</a:t>
            </a:r>
            <a:r>
              <a:rPr lang="en-US" sz="1200" dirty="0">
                <a:latin typeface="Arial" panose="020B0604020202020204" pitchFamily="34" charset="0"/>
                <a:ea typeface="Arial"/>
                <a:cs typeface="Arial" panose="020B0604020202020204" pitchFamily="34" charset="0"/>
                <a:sym typeface="Arial"/>
              </a:rPr>
              <a:t> to brainstorm and narrow down their problem and potential solution. </a:t>
            </a:r>
          </a:p>
          <a:p>
            <a:pPr marL="171450" lvl="0" indent="-171450" algn="l" rtl="0">
              <a:spcBef>
                <a:spcPts val="0"/>
              </a:spcBef>
              <a:spcAft>
                <a:spcPts val="0"/>
              </a:spcAft>
              <a:buClr>
                <a:srgbClr val="ED7D31"/>
              </a:buClr>
              <a:buSzPts val="1400"/>
              <a:buFont typeface="Arial" panose="020B0604020202020204" pitchFamily="34" charset="0"/>
              <a:buChar char="•"/>
            </a:pPr>
            <a:endParaRPr lang="en-US" sz="1200" b="1" dirty="0">
              <a:latin typeface="Arial" panose="020B0604020202020204" pitchFamily="34" charset="0"/>
              <a:ea typeface="Arial"/>
              <a:cs typeface="Arial" panose="020B0604020202020204" pitchFamily="34" charset="0"/>
              <a:sym typeface="Arial"/>
            </a:endParaRPr>
          </a:p>
          <a:p>
            <a:pPr marL="171450" lvl="0" indent="-171450" algn="l" rtl="0">
              <a:spcBef>
                <a:spcPts val="0"/>
              </a:spcBef>
              <a:spcAft>
                <a:spcPts val="0"/>
              </a:spcAft>
              <a:buClr>
                <a:srgbClr val="ED7D31"/>
              </a:buClr>
              <a:buSzPts val="1400"/>
              <a:buFont typeface="Arial" panose="020B0604020202020204" pitchFamily="34" charset="0"/>
              <a:buChar char="•"/>
            </a:pPr>
            <a:r>
              <a:rPr lang="en-US" sz="1200" b="1" dirty="0">
                <a:latin typeface="Arial" panose="020B0604020202020204" pitchFamily="34" charset="0"/>
                <a:ea typeface="Arial"/>
                <a:cs typeface="Arial" panose="020B0604020202020204" pitchFamily="34" charset="0"/>
                <a:sym typeface="Arial"/>
              </a:rPr>
              <a:t>By Wednesday, they should have completed steps 1–5.</a:t>
            </a:r>
            <a:endParaRPr lang="en-US" sz="1200" dirty="0">
              <a:latin typeface="Arial" panose="020B0604020202020204" pitchFamily="34" charset="0"/>
              <a:ea typeface="Roboto"/>
              <a:cs typeface="Arial" panose="020B0604020202020204" pitchFamily="34" charset="0"/>
              <a:sym typeface="Roboto"/>
            </a:endParaRPr>
          </a:p>
          <a:p>
            <a:pPr marL="0" lvl="0" indent="0" algn="l" rtl="0">
              <a:spcBef>
                <a:spcPts val="0"/>
              </a:spcBef>
              <a:spcAft>
                <a:spcPts val="0"/>
              </a:spcAft>
              <a:buClr>
                <a:srgbClr val="ED7D31"/>
              </a:buClr>
              <a:buSzPts val="1400"/>
              <a:buFont typeface="Arial"/>
              <a:buNone/>
            </a:pPr>
            <a:endParaRPr lang="en-US" sz="1200" b="1" i="1" dirty="0">
              <a:solidFill>
                <a:srgbClr val="ED7D31"/>
              </a:solidFill>
              <a:latin typeface="Arial" panose="020B0604020202020204" pitchFamily="34" charset="0"/>
              <a:ea typeface="Arial"/>
              <a:cs typeface="Arial" panose="020B0604020202020204" pitchFamily="34" charset="0"/>
              <a:sym typeface="Arial"/>
            </a:endParaRPr>
          </a:p>
          <a:p>
            <a:pPr marL="171450" lvl="0" indent="-171450" algn="l" rtl="0">
              <a:spcBef>
                <a:spcPts val="0"/>
              </a:spcBef>
              <a:spcAft>
                <a:spcPts val="0"/>
              </a:spcAft>
              <a:buClr>
                <a:srgbClr val="ED7D31"/>
              </a:buClr>
              <a:buSzPts val="1400"/>
              <a:buFont typeface="Arial" panose="020B0604020202020204" pitchFamily="34" charset="0"/>
              <a:buChar char="•"/>
            </a:pPr>
            <a:r>
              <a:rPr lang="en-US" sz="1200" b="1" i="1" dirty="0">
                <a:solidFill>
                  <a:srgbClr val="ED7D31"/>
                </a:solidFill>
                <a:latin typeface="Arial" panose="020B0604020202020204" pitchFamily="34" charset="0"/>
                <a:ea typeface="Arial"/>
                <a:cs typeface="Arial" panose="020B0604020202020204" pitchFamily="34" charset="0"/>
                <a:sym typeface="Arial"/>
              </a:rPr>
              <a:t>Wednesday: </a:t>
            </a:r>
            <a:r>
              <a:rPr lang="en-US" sz="1200" b="1" dirty="0">
                <a:latin typeface="Arial" panose="020B0604020202020204" pitchFamily="34" charset="0"/>
                <a:ea typeface="Roboto"/>
                <a:cs typeface="Arial" panose="020B0604020202020204" pitchFamily="34" charset="0"/>
                <a:sym typeface="Roboto"/>
              </a:rPr>
              <a:t>Script &amp; Storyboard. </a:t>
            </a:r>
            <a:r>
              <a:rPr lang="en-US" sz="1200" dirty="0">
                <a:latin typeface="Arial" panose="020B0604020202020204" pitchFamily="34" charset="0"/>
                <a:ea typeface="Roboto"/>
                <a:cs typeface="Arial" panose="020B0604020202020204" pitchFamily="34" charset="0"/>
                <a:sym typeface="Roboto"/>
              </a:rPr>
              <a:t>Students can use the storyboard template to illustrate what they want each scene in their video to portray. Write a script and start to memorize or make cue cards. </a:t>
            </a:r>
            <a:r>
              <a:rPr lang="en-US" sz="1200" dirty="0">
                <a:latin typeface="Arial" panose="020B0604020202020204" pitchFamily="34" charset="0"/>
                <a:ea typeface="Arial"/>
                <a:cs typeface="Arial" panose="020B0604020202020204" pitchFamily="34" charset="0"/>
                <a:sym typeface="Arial"/>
              </a:rPr>
              <a:t>Ask students to use </a:t>
            </a:r>
            <a:r>
              <a:rPr lang="en-US" sz="1200" dirty="0">
                <a:effectLst/>
                <a:latin typeface="Arial" panose="020B0604020202020204" pitchFamily="34" charset="0"/>
                <a:ea typeface="Aptos" panose="020B0004020202020204" pitchFamily="34" charset="0"/>
                <a:cs typeface="Arial" panose="020B0604020202020204" pitchFamily="34" charset="0"/>
              </a:rPr>
              <a:t>the </a:t>
            </a:r>
            <a:r>
              <a:rPr lang="en-US" sz="1200" b="1" u="sng"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4"/>
              </a:rPr>
              <a:t>storyboard</a:t>
            </a:r>
            <a:r>
              <a:rPr lang="en-US" sz="1200" dirty="0">
                <a:effectLst/>
                <a:latin typeface="Arial" panose="020B0604020202020204" pitchFamily="34" charset="0"/>
                <a:cs typeface="Arial" panose="020B0604020202020204" pitchFamily="34" charset="0"/>
              </a:rPr>
              <a:t> </a:t>
            </a:r>
            <a:r>
              <a:rPr lang="en-US" sz="1200" dirty="0">
                <a:latin typeface="Arial" panose="020B0604020202020204" pitchFamily="34" charset="0"/>
                <a:ea typeface="Arial"/>
                <a:cs typeface="Arial" panose="020B0604020202020204" pitchFamily="34" charset="0"/>
                <a:sym typeface="Arial"/>
              </a:rPr>
              <a:t>to plan each shot of their video. </a:t>
            </a:r>
          </a:p>
          <a:p>
            <a:pPr marL="0" lvl="0" indent="0" algn="l" rtl="0">
              <a:spcBef>
                <a:spcPts val="0"/>
              </a:spcBef>
              <a:spcAft>
                <a:spcPts val="0"/>
              </a:spcAft>
              <a:buClr>
                <a:srgbClr val="ED7D31"/>
              </a:buClr>
              <a:buSzPts val="1400"/>
              <a:buFont typeface="Arial"/>
              <a:buNone/>
            </a:pPr>
            <a:endParaRPr lang="en-US" sz="1200" dirty="0">
              <a:latin typeface="Arial" panose="020B0604020202020204" pitchFamily="34" charset="0"/>
              <a:ea typeface="Arial"/>
              <a:cs typeface="Arial" panose="020B0604020202020204" pitchFamily="34" charset="0"/>
              <a:sym typeface="Arial"/>
            </a:endParaRPr>
          </a:p>
          <a:p>
            <a:pPr marL="171450" lvl="0" indent="-171450" algn="l" rtl="0">
              <a:spcBef>
                <a:spcPts val="0"/>
              </a:spcBef>
              <a:spcAft>
                <a:spcPts val="0"/>
              </a:spcAft>
              <a:buSzPts val="1400"/>
              <a:buFont typeface="Arial" panose="020B0604020202020204" pitchFamily="34" charset="0"/>
              <a:buChar char="•"/>
            </a:pPr>
            <a:r>
              <a:rPr lang="en-US" sz="1200" b="1" i="1" dirty="0">
                <a:solidFill>
                  <a:srgbClr val="ED7D31"/>
                </a:solidFill>
                <a:latin typeface="Arial" panose="020B0604020202020204" pitchFamily="34" charset="0"/>
                <a:ea typeface="Arial"/>
                <a:cs typeface="Arial" panose="020B0604020202020204" pitchFamily="34" charset="0"/>
                <a:sym typeface="Arial"/>
              </a:rPr>
              <a:t>Friday: </a:t>
            </a:r>
            <a:r>
              <a:rPr lang="en-US" sz="1200" b="1" dirty="0">
                <a:latin typeface="Arial" panose="020B0604020202020204" pitchFamily="34" charset="0"/>
                <a:ea typeface="Roboto"/>
                <a:cs typeface="Arial" panose="020B0604020202020204" pitchFamily="34" charset="0"/>
                <a:sym typeface="Roboto"/>
              </a:rPr>
              <a:t>Press Record</a:t>
            </a:r>
            <a:r>
              <a:rPr lang="en-US" sz="1200" dirty="0">
                <a:latin typeface="Arial" panose="020B0604020202020204" pitchFamily="34" charset="0"/>
                <a:ea typeface="Roboto"/>
                <a:cs typeface="Arial" panose="020B0604020202020204" pitchFamily="34" charset="0"/>
                <a:sym typeface="Roboto"/>
              </a:rPr>
              <a:t>. A simple cell phone video is great. Remember the video must be 1–2 minutes in length. If students need more time to rehearse, they can record for homework and submit in their account </a:t>
            </a:r>
            <a:r>
              <a:rPr lang="en-US" sz="1800" dirty="0">
                <a:effectLst/>
                <a:latin typeface="Aptos" panose="020B0004020202020204" pitchFamily="34" charset="0"/>
                <a:ea typeface="Aptos" panose="020B0004020202020204" pitchFamily="34" charset="0"/>
                <a:cs typeface="Times New Roman" panose="02020603050405020304" pitchFamily="18" charset="0"/>
              </a:rPr>
              <a:t>on </a:t>
            </a:r>
            <a:r>
              <a:rPr lang="en-US" sz="1800" u="sng"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5"/>
              </a:rPr>
              <a:t>YoungScientistLab.com</a:t>
            </a:r>
            <a:r>
              <a:rPr lang="en-US" sz="1200" dirty="0">
                <a:latin typeface="Arial" panose="020B0604020202020204" pitchFamily="34" charset="0"/>
                <a:ea typeface="Roboto"/>
                <a:cs typeface="Arial" panose="020B0604020202020204" pitchFamily="34" charset="0"/>
                <a:sym typeface="Roboto"/>
              </a:rPr>
              <a:t>.</a:t>
            </a:r>
          </a:p>
          <a:p>
            <a:pPr marL="0" lvl="0" indent="0" algn="l" rtl="0">
              <a:spcBef>
                <a:spcPts val="0"/>
              </a:spcBef>
              <a:spcAft>
                <a:spcPts val="0"/>
              </a:spcAft>
              <a:buSzPts val="1400"/>
              <a:buNone/>
            </a:pPr>
            <a:endParaRPr lang="en-US" sz="1200" dirty="0">
              <a:latin typeface="Arial" panose="020B0604020202020204" pitchFamily="34" charset="0"/>
              <a:ea typeface="Roboto"/>
              <a:cs typeface="Arial" panose="020B0604020202020204" pitchFamily="34" charset="0"/>
              <a:sym typeface="Roboto"/>
            </a:endParaRPr>
          </a:p>
          <a:p>
            <a:pPr marL="171450" lvl="0" indent="-171450" algn="l" rtl="0">
              <a:spcBef>
                <a:spcPts val="0"/>
              </a:spcBef>
              <a:spcAft>
                <a:spcPts val="0"/>
              </a:spcAft>
              <a:buClr>
                <a:schemeClr val="dk1"/>
              </a:buClr>
              <a:buSzPts val="1400"/>
              <a:buFont typeface="Arial" panose="020B0604020202020204" pitchFamily="34" charset="0"/>
              <a:buChar char="•"/>
            </a:pPr>
            <a:r>
              <a:rPr lang="en-US" sz="1200" b="1" i="1" dirty="0">
                <a:solidFill>
                  <a:srgbClr val="ED7D31"/>
                </a:solidFill>
                <a:latin typeface="Arial" panose="020B0604020202020204" pitchFamily="34" charset="0"/>
                <a:ea typeface="Arial"/>
                <a:cs typeface="Arial" panose="020B0604020202020204" pitchFamily="34" charset="0"/>
                <a:sym typeface="Arial"/>
              </a:rPr>
              <a:t>We want to hear from you! </a:t>
            </a:r>
            <a:r>
              <a:rPr lang="en-US" sz="1200" b="0" i="0" dirty="0">
                <a:solidFill>
                  <a:srgbClr val="ED7D31"/>
                </a:solidFill>
                <a:latin typeface="Arial" panose="020B0604020202020204" pitchFamily="34" charset="0"/>
                <a:ea typeface="Arial"/>
                <a:cs typeface="Arial" panose="020B0604020202020204" pitchFamily="34" charset="0"/>
                <a:sym typeface="Arial"/>
              </a:rPr>
              <a:t>If your classroom is joining us on this </a:t>
            </a:r>
            <a:r>
              <a:rPr lang="en-US" sz="1200" b="1" i="1" dirty="0">
                <a:solidFill>
                  <a:srgbClr val="ED7D31"/>
                </a:solidFill>
                <a:latin typeface="Arial" panose="020B0604020202020204" pitchFamily="34" charset="0"/>
                <a:ea typeface="Arial"/>
                <a:cs typeface="Arial" panose="020B0604020202020204" pitchFamily="34" charset="0"/>
                <a:sym typeface="Arial"/>
              </a:rPr>
              <a:t>Innovating Your Future</a:t>
            </a:r>
            <a:r>
              <a:rPr lang="en-US" sz="1200" b="0" i="0" dirty="0">
                <a:solidFill>
                  <a:srgbClr val="ED7D31"/>
                </a:solidFill>
                <a:latin typeface="Arial" panose="020B0604020202020204" pitchFamily="34" charset="0"/>
                <a:ea typeface="Arial"/>
                <a:cs typeface="Arial" panose="020B0604020202020204" pitchFamily="34" charset="0"/>
                <a:sym typeface="Arial"/>
              </a:rPr>
              <a:t> journey, please send us stories, solutions, and photos on Twitter, Instagram, and Facebook, using #</a:t>
            </a:r>
            <a:r>
              <a:rPr lang="en-US" sz="1200" b="0" i="0" dirty="0" err="1">
                <a:solidFill>
                  <a:srgbClr val="ED7D31"/>
                </a:solidFill>
                <a:latin typeface="Arial" panose="020B0604020202020204" pitchFamily="34" charset="0"/>
                <a:ea typeface="Arial"/>
                <a:cs typeface="Arial" panose="020B0604020202020204" pitchFamily="34" charset="0"/>
                <a:sym typeface="Arial"/>
              </a:rPr>
              <a:t>YoungScientist</a:t>
            </a:r>
            <a:r>
              <a:rPr lang="en-US" sz="1200" b="0" i="0" dirty="0">
                <a:solidFill>
                  <a:srgbClr val="ED7D31"/>
                </a:solidFill>
                <a:latin typeface="Arial" panose="020B0604020202020204" pitchFamily="34" charset="0"/>
                <a:ea typeface="Arial"/>
                <a:cs typeface="Arial" panose="020B0604020202020204" pitchFamily="34" charset="0"/>
                <a:sym typeface="Arial"/>
              </a:rPr>
              <a:t>.</a:t>
            </a:r>
            <a:endParaRPr lang="en-US" sz="1200" b="0" i="0" dirty="0">
              <a:latin typeface="Arial" panose="020B0604020202020204" pitchFamily="34" charset="0"/>
              <a:ea typeface="Roboto"/>
              <a:cs typeface="Arial" panose="020B0604020202020204" pitchFamily="34" charset="0"/>
              <a:sym typeface="Roboto"/>
            </a:endParaRPr>
          </a:p>
          <a:p>
            <a:pPr marL="0" lvl="0" indent="0" algn="l" rtl="0">
              <a:lnSpc>
                <a:spcPct val="100000"/>
              </a:lnSpc>
              <a:spcBef>
                <a:spcPts val="0"/>
              </a:spcBef>
              <a:spcAft>
                <a:spcPts val="0"/>
              </a:spcAft>
              <a:buSzPts val="1200"/>
              <a:buNone/>
            </a:pPr>
            <a:endParaRPr lang="en-US" sz="1200" b="0" i="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AFFF755-F31A-A14C-A6D6-0BEAAF7A3382}" type="slidenum">
              <a:rPr lang="en-US" smtClean="0"/>
              <a:t>34</a:t>
            </a:fld>
            <a:endParaRPr lang="en-US"/>
          </a:p>
        </p:txBody>
      </p:sp>
    </p:spTree>
    <p:extLst>
      <p:ext uri="{BB962C8B-B14F-4D97-AF65-F5344CB8AC3E}">
        <p14:creationId xmlns:p14="http://schemas.microsoft.com/office/powerpoint/2010/main" val="10121624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400"/>
              <a:buFont typeface="Arial"/>
              <a:buNone/>
            </a:pPr>
            <a:r>
              <a:rPr lang="en-US" sz="1200" b="1" dirty="0">
                <a:solidFill>
                  <a:srgbClr val="ED7D31"/>
                </a:solidFill>
                <a:latin typeface="Arial" panose="020B0604020202020204" pitchFamily="34" charset="0"/>
                <a:ea typeface="Roboto"/>
                <a:cs typeface="Arial" panose="020B0604020202020204" pitchFamily="34" charset="0"/>
                <a:sym typeface="Roboto"/>
              </a:rPr>
              <a:t>Week #4—</a:t>
            </a:r>
            <a:r>
              <a:rPr lang="en-US" sz="1200" b="1" i="0" dirty="0">
                <a:solidFill>
                  <a:srgbClr val="ED7D31"/>
                </a:solidFill>
                <a:latin typeface="Arial" panose="020B0604020202020204" pitchFamily="34" charset="0"/>
                <a:ea typeface="Arial"/>
                <a:cs typeface="Arial" panose="020B0604020202020204" pitchFamily="34" charset="0"/>
                <a:sym typeface="Arial"/>
              </a:rPr>
              <a:t>Monday</a:t>
            </a:r>
          </a:p>
          <a:p>
            <a:pPr marL="171450" lvl="0" indent="-171450" algn="l" rtl="0">
              <a:spcBef>
                <a:spcPts val="0"/>
              </a:spcBef>
              <a:spcAft>
                <a:spcPts val="0"/>
              </a:spcAft>
              <a:buClr>
                <a:schemeClr val="dk1"/>
              </a:buClr>
              <a:buSzPts val="1400"/>
              <a:buFont typeface="Arial" panose="020B0604020202020204" pitchFamily="34" charset="0"/>
              <a:buChar char="•"/>
            </a:pPr>
            <a:r>
              <a:rPr lang="en-US" sz="1200" b="1" dirty="0">
                <a:latin typeface="Arial" panose="020B0604020202020204" pitchFamily="34" charset="0"/>
                <a:ea typeface="Roboto"/>
                <a:cs typeface="Arial" panose="020B0604020202020204" pitchFamily="34" charset="0"/>
                <a:sym typeface="Roboto"/>
              </a:rPr>
              <a:t>Pick your problem &amp; solution</a:t>
            </a:r>
            <a:r>
              <a:rPr lang="en-US" sz="1200" dirty="0">
                <a:latin typeface="Arial" panose="020B0604020202020204" pitchFamily="34" charset="0"/>
                <a:ea typeface="Roboto"/>
                <a:cs typeface="Arial" panose="020B0604020202020204" pitchFamily="34" charset="0"/>
                <a:sym typeface="Roboto"/>
              </a:rPr>
              <a:t>. Encourage your students to pick one of the Innovating Your Future research questions, or one of their own and brainstorm their solution. </a:t>
            </a:r>
            <a:r>
              <a:rPr lang="en-US" sz="1200" dirty="0">
                <a:latin typeface="Arial" panose="020B0604020202020204" pitchFamily="34" charset="0"/>
                <a:ea typeface="Arial"/>
                <a:cs typeface="Arial" panose="020B0604020202020204" pitchFamily="34" charset="0"/>
                <a:sym typeface="Arial"/>
              </a:rPr>
              <a:t>Ask students to use the </a:t>
            </a:r>
            <a:r>
              <a:rPr lang="en-US" sz="1200" b="1" u="sng"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3"/>
              </a:rPr>
              <a:t>project template</a:t>
            </a:r>
            <a:r>
              <a:rPr lang="en-US" sz="1200" dirty="0">
                <a:latin typeface="Arial" panose="020B0604020202020204" pitchFamily="34" charset="0"/>
                <a:ea typeface="Arial"/>
                <a:cs typeface="Arial" panose="020B0604020202020204" pitchFamily="34" charset="0"/>
                <a:sym typeface="Arial"/>
              </a:rPr>
              <a:t> to brainstorm and narrow down their problem and potential solution. </a:t>
            </a:r>
          </a:p>
          <a:p>
            <a:pPr marL="0" lvl="0" indent="0" algn="l" rtl="0">
              <a:spcBef>
                <a:spcPts val="0"/>
              </a:spcBef>
              <a:spcAft>
                <a:spcPts val="0"/>
              </a:spcAft>
              <a:buClr>
                <a:schemeClr val="dk1"/>
              </a:buClr>
              <a:buSzPts val="1600"/>
              <a:buFont typeface="Arial"/>
              <a:buNone/>
            </a:pPr>
            <a:endParaRPr lang="en-US" sz="1200" dirty="0">
              <a:latin typeface="Arial" panose="020B0604020202020204" pitchFamily="34" charset="0"/>
              <a:ea typeface="Arial"/>
              <a:cs typeface="Arial" panose="020B0604020202020204" pitchFamily="34" charset="0"/>
              <a:sym typeface="Arial"/>
            </a:endParaRPr>
          </a:p>
          <a:p>
            <a:pPr marL="171450" lvl="0" indent="-171450" algn="l" rtl="0">
              <a:spcBef>
                <a:spcPts val="0"/>
              </a:spcBef>
              <a:spcAft>
                <a:spcPts val="0"/>
              </a:spcAft>
              <a:buClr>
                <a:schemeClr val="dk1"/>
              </a:buClr>
              <a:buSzPts val="1600"/>
              <a:buFont typeface="Arial" panose="020B0604020202020204" pitchFamily="34" charset="0"/>
              <a:buChar char="•"/>
            </a:pPr>
            <a:r>
              <a:rPr lang="en-US" sz="1200" b="1" dirty="0">
                <a:latin typeface="Arial" panose="020B0604020202020204" pitchFamily="34" charset="0"/>
                <a:ea typeface="Arial"/>
                <a:cs typeface="Arial" panose="020B0604020202020204" pitchFamily="34" charset="0"/>
                <a:sym typeface="Arial"/>
              </a:rPr>
              <a:t>By Wednesday, they should have completed steps 1–5.</a:t>
            </a:r>
            <a:endParaRPr lang="en-US" sz="1200" dirty="0">
              <a:latin typeface="Arial" panose="020B0604020202020204" pitchFamily="34" charset="0"/>
              <a:cs typeface="Arial" panose="020B0604020202020204" pitchFamily="34" charset="0"/>
            </a:endParaRPr>
          </a:p>
          <a:p>
            <a:pPr marL="171450" lvl="0" indent="-171450" algn="l" rtl="0">
              <a:spcBef>
                <a:spcPts val="0"/>
              </a:spcBef>
              <a:spcAft>
                <a:spcPts val="0"/>
              </a:spcAft>
              <a:buClr>
                <a:schemeClr val="dk1"/>
              </a:buClr>
              <a:buSzPts val="1400"/>
              <a:buFont typeface="Arial" panose="020B0604020202020204" pitchFamily="34" charset="0"/>
              <a:buChar char="•"/>
            </a:pPr>
            <a:endParaRPr lang="en-US" sz="1200" i="1" dirty="0">
              <a:latin typeface="Arial" panose="020B0604020202020204" pitchFamily="34" charset="0"/>
              <a:ea typeface="Arial"/>
              <a:cs typeface="Arial" panose="020B0604020202020204" pitchFamily="34" charset="0"/>
              <a:sym typeface="Arial"/>
            </a:endParaRPr>
          </a:p>
        </p:txBody>
      </p:sp>
      <p:sp>
        <p:nvSpPr>
          <p:cNvPr id="4" name="Slide Number Placeholder 3"/>
          <p:cNvSpPr>
            <a:spLocks noGrp="1"/>
          </p:cNvSpPr>
          <p:nvPr>
            <p:ph type="sldNum" sz="quarter" idx="5"/>
          </p:nvPr>
        </p:nvSpPr>
        <p:spPr/>
        <p:txBody>
          <a:bodyPr/>
          <a:lstStyle/>
          <a:p>
            <a:fld id="{5AFFF755-F31A-A14C-A6D6-0BEAAF7A3382}" type="slidenum">
              <a:rPr lang="en-US" smtClean="0"/>
              <a:t>35</a:t>
            </a:fld>
            <a:endParaRPr lang="en-US"/>
          </a:p>
        </p:txBody>
      </p:sp>
    </p:spTree>
    <p:extLst>
      <p:ext uri="{BB962C8B-B14F-4D97-AF65-F5344CB8AC3E}">
        <p14:creationId xmlns:p14="http://schemas.microsoft.com/office/powerpoint/2010/main" val="3048862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400"/>
              <a:buFont typeface="Arial"/>
              <a:buNone/>
            </a:pPr>
            <a:r>
              <a:rPr lang="en-US" sz="1200" b="1" dirty="0">
                <a:solidFill>
                  <a:srgbClr val="ED7D31"/>
                </a:solidFill>
                <a:latin typeface="Arial" panose="020B0604020202020204" pitchFamily="34" charset="0"/>
                <a:ea typeface="Roboto"/>
                <a:cs typeface="Arial" panose="020B0604020202020204" pitchFamily="34" charset="0"/>
                <a:sym typeface="Roboto"/>
              </a:rPr>
              <a:t>Week #4—</a:t>
            </a:r>
            <a:r>
              <a:rPr lang="en-US" sz="1200" b="1" i="0" dirty="0">
                <a:solidFill>
                  <a:srgbClr val="ED7D31"/>
                </a:solidFill>
                <a:latin typeface="Arial" panose="020B0604020202020204" pitchFamily="34" charset="0"/>
                <a:ea typeface="Arial"/>
                <a:cs typeface="Arial" panose="020B0604020202020204" pitchFamily="34" charset="0"/>
                <a:sym typeface="Arial"/>
              </a:rPr>
              <a:t>Wednesday</a:t>
            </a:r>
          </a:p>
          <a:p>
            <a:pPr marL="171450" lvl="0" indent="-171450" algn="l" rtl="0">
              <a:spcBef>
                <a:spcPts val="0"/>
              </a:spcBef>
              <a:spcAft>
                <a:spcPts val="0"/>
              </a:spcAft>
              <a:buClr>
                <a:schemeClr val="dk1"/>
              </a:buClr>
              <a:buSzPts val="1400"/>
              <a:buFont typeface="Arial" panose="020B0604020202020204" pitchFamily="34" charset="0"/>
              <a:buChar char="•"/>
            </a:pPr>
            <a:r>
              <a:rPr lang="en-US" sz="1200" b="1" dirty="0">
                <a:latin typeface="Arial" panose="020B0604020202020204" pitchFamily="34" charset="0"/>
                <a:ea typeface="Roboto"/>
                <a:cs typeface="Arial" panose="020B0604020202020204" pitchFamily="34" charset="0"/>
                <a:sym typeface="Roboto"/>
              </a:rPr>
              <a:t>Script &amp; Storyboard. </a:t>
            </a:r>
            <a:r>
              <a:rPr lang="en-US" sz="1200" dirty="0">
                <a:latin typeface="Arial" panose="020B0604020202020204" pitchFamily="34" charset="0"/>
                <a:ea typeface="Roboto"/>
                <a:cs typeface="Arial" panose="020B0604020202020204" pitchFamily="34" charset="0"/>
                <a:sym typeface="Roboto"/>
              </a:rPr>
              <a:t>Students can use the storyboard template to illustrate what they want each scene in their video to portray. Write a script and start to memorize or make cue cards. </a:t>
            </a:r>
            <a:r>
              <a:rPr lang="en-US" sz="1200" dirty="0">
                <a:latin typeface="Arial" panose="020B0604020202020204" pitchFamily="34" charset="0"/>
                <a:ea typeface="Arial"/>
                <a:cs typeface="Arial" panose="020B0604020202020204" pitchFamily="34" charset="0"/>
                <a:sym typeface="Arial"/>
              </a:rPr>
              <a:t>Ask students to use </a:t>
            </a:r>
            <a:r>
              <a:rPr lang="en-US" sz="1200">
                <a:latin typeface="Arial" panose="020B0604020202020204" pitchFamily="34" charset="0"/>
                <a:ea typeface="Arial"/>
                <a:cs typeface="Arial" panose="020B0604020202020204" pitchFamily="34" charset="0"/>
                <a:sym typeface="Arial"/>
              </a:rPr>
              <a:t>the </a:t>
            </a:r>
            <a:r>
              <a:rPr lang="en-US" sz="1200" b="1" u="sng">
                <a:solidFill>
                  <a:srgbClr val="467886"/>
                </a:solidFill>
                <a:effectLst/>
                <a:latin typeface="Arial" panose="020B0604020202020204" pitchFamily="34" charset="0"/>
                <a:ea typeface="Aptos" panose="020B0004020202020204" pitchFamily="34" charset="0"/>
                <a:cs typeface="Arial" panose="020B0604020202020204" pitchFamily="34" charset="0"/>
                <a:hlinkClick r:id="rId3"/>
              </a:rPr>
              <a:t>storyboard</a:t>
            </a:r>
            <a:r>
              <a:rPr lang="en-US" sz="1200" b="1">
                <a:latin typeface="Arial" panose="020B0604020202020204" pitchFamily="34" charset="0"/>
                <a:ea typeface="Arial"/>
                <a:cs typeface="Arial" panose="020B0604020202020204" pitchFamily="34" charset="0"/>
                <a:sym typeface="Arial"/>
              </a:rPr>
              <a:t> </a:t>
            </a:r>
            <a:r>
              <a:rPr lang="en-US" sz="1200" dirty="0">
                <a:latin typeface="Arial" panose="020B0604020202020204" pitchFamily="34" charset="0"/>
                <a:ea typeface="Arial"/>
                <a:cs typeface="Arial" panose="020B0604020202020204" pitchFamily="34" charset="0"/>
                <a:sym typeface="Arial"/>
              </a:rPr>
              <a:t>to plan each shot of their video. </a:t>
            </a:r>
            <a:endParaRPr lang="en-US" sz="1200" i="1" dirty="0">
              <a:latin typeface="Arial" panose="020B0604020202020204" pitchFamily="34" charset="0"/>
              <a:ea typeface="Arial"/>
              <a:cs typeface="Arial" panose="020B0604020202020204" pitchFamily="34" charset="0"/>
              <a:sym typeface="Arial"/>
            </a:endParaRPr>
          </a:p>
          <a:p>
            <a:pPr marL="0" lvl="0" indent="0" algn="l" rtl="0">
              <a:spcBef>
                <a:spcPts val="0"/>
              </a:spcBef>
              <a:spcAft>
                <a:spcPts val="0"/>
              </a:spcAft>
              <a:buNone/>
            </a:pPr>
            <a:endParaRPr lang="en-US" sz="1600" dirty="0">
              <a:solidFill>
                <a:srgbClr val="1E1919"/>
              </a:solidFill>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5AFFF755-F31A-A14C-A6D6-0BEAAF7A3382}" type="slidenum">
              <a:rPr lang="en-US" smtClean="0"/>
              <a:t>36</a:t>
            </a:fld>
            <a:endParaRPr lang="en-US"/>
          </a:p>
        </p:txBody>
      </p:sp>
    </p:spTree>
    <p:extLst>
      <p:ext uri="{BB962C8B-B14F-4D97-AF65-F5344CB8AC3E}">
        <p14:creationId xmlns:p14="http://schemas.microsoft.com/office/powerpoint/2010/main" val="1952691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205BDD-75CA-9F35-75A5-FC4FB5058B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7F77D9-D9FD-EDE2-E832-9E2C167146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DB2DDB-630F-A40A-6E94-E35C2C742920}"/>
              </a:ext>
            </a:extLst>
          </p:cNvPr>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0BA66E1-D4CE-114F-60A8-2D112E65F2DB}"/>
              </a:ext>
            </a:extLst>
          </p:cNvPr>
          <p:cNvSpPr>
            <a:spLocks noGrp="1"/>
          </p:cNvSpPr>
          <p:nvPr>
            <p:ph type="sldNum" sz="quarter" idx="5"/>
          </p:nvPr>
        </p:nvSpPr>
        <p:spPr/>
        <p:txBody>
          <a:bodyPr/>
          <a:lstStyle/>
          <a:p>
            <a:fld id="{5AFFF755-F31A-A14C-A6D6-0BEAAF7A3382}" type="slidenum">
              <a:rPr lang="en-US" smtClean="0"/>
              <a:t>3</a:t>
            </a:fld>
            <a:endParaRPr lang="en-US"/>
          </a:p>
        </p:txBody>
      </p:sp>
    </p:spTree>
    <p:extLst>
      <p:ext uri="{BB962C8B-B14F-4D97-AF65-F5344CB8AC3E}">
        <p14:creationId xmlns:p14="http://schemas.microsoft.com/office/powerpoint/2010/main" val="34483675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lgn="l" rtl="0">
              <a:spcBef>
                <a:spcPts val="0"/>
              </a:spcBef>
              <a:spcAft>
                <a:spcPts val="0"/>
              </a:spcAft>
              <a:buClr>
                <a:srgbClr val="ED7D31"/>
              </a:buClr>
              <a:buSzPts val="1400"/>
              <a:buFont typeface="Arial" panose="020B0604020202020204" pitchFamily="34" charset="0"/>
              <a:buChar char="•"/>
            </a:pPr>
            <a:r>
              <a:rPr lang="en-US" sz="1200" b="1" i="1" dirty="0">
                <a:solidFill>
                  <a:srgbClr val="ED7D31"/>
                </a:solidFill>
                <a:latin typeface="+mn-lt"/>
                <a:ea typeface="Arial"/>
                <a:cs typeface="Arial"/>
                <a:sym typeface="Arial"/>
              </a:rPr>
              <a:t>Monday: </a:t>
            </a:r>
            <a:r>
              <a:rPr lang="en-US" sz="1200" b="1" dirty="0">
                <a:latin typeface="+mn-lt"/>
                <a:ea typeface="Roboto"/>
                <a:cs typeface="Roboto"/>
                <a:sym typeface="Roboto"/>
              </a:rPr>
              <a:t>Introduce the guiding question</a:t>
            </a:r>
            <a:r>
              <a:rPr lang="en-US" sz="1200" dirty="0">
                <a:latin typeface="+mn-lt"/>
                <a:ea typeface="Roboto"/>
                <a:cs typeface="Roboto"/>
                <a:sym typeface="Roboto"/>
              </a:rPr>
              <a:t>. Use the warm-up and/or “quick-fix” activity to start student observation. You can use all the activities or pick and choose for your students. You’ll find slides that you can print out or project for the </a:t>
            </a:r>
            <a:r>
              <a:rPr lang="en-US" sz="1200" dirty="0">
                <a:latin typeface="+mn-lt"/>
                <a:ea typeface="Arial"/>
                <a:cs typeface="Arial"/>
                <a:sym typeface="Arial"/>
              </a:rPr>
              <a:t>Spotlight on Strategies (SOS) AEIOU</a:t>
            </a:r>
            <a:r>
              <a:rPr lang="en-US" sz="1200" dirty="0">
                <a:latin typeface="+mn-lt"/>
                <a:ea typeface="Roboto"/>
                <a:cs typeface="Roboto"/>
                <a:sym typeface="Roboto"/>
              </a:rPr>
              <a:t> and Wellness walk.</a:t>
            </a:r>
            <a:endParaRPr lang="en-US" sz="1200" b="1" i="1" dirty="0">
              <a:solidFill>
                <a:srgbClr val="ED7D31"/>
              </a:solidFill>
              <a:latin typeface="+mn-lt"/>
              <a:ea typeface="Roboto"/>
              <a:cs typeface="Roboto"/>
              <a:sym typeface="Roboto"/>
            </a:endParaRPr>
          </a:p>
          <a:p>
            <a:pPr marL="171450" lvl="0" indent="-171450" algn="l" rtl="0">
              <a:spcBef>
                <a:spcPts val="0"/>
              </a:spcBef>
              <a:spcAft>
                <a:spcPts val="0"/>
              </a:spcAft>
              <a:buClr>
                <a:srgbClr val="ED7D31"/>
              </a:buClr>
              <a:buSzPts val="1400"/>
              <a:buFont typeface="Arial" panose="020B0604020202020204" pitchFamily="34" charset="0"/>
              <a:buChar char="•"/>
            </a:pPr>
            <a:endParaRPr lang="en-US" sz="1200" b="1" i="1" dirty="0">
              <a:solidFill>
                <a:srgbClr val="ED7D31"/>
              </a:solidFill>
              <a:latin typeface="+mn-lt"/>
              <a:ea typeface="Arial"/>
              <a:cs typeface="Arial"/>
              <a:sym typeface="Arial"/>
            </a:endParaRPr>
          </a:p>
          <a:p>
            <a:pPr marL="171450" lvl="0" indent="-171450" algn="l" rtl="0">
              <a:spcBef>
                <a:spcPts val="0"/>
              </a:spcBef>
              <a:spcAft>
                <a:spcPts val="0"/>
              </a:spcAft>
              <a:buClr>
                <a:srgbClr val="ED7D31"/>
              </a:buClr>
              <a:buSzPts val="1400"/>
              <a:buFont typeface="Arial" panose="020B0604020202020204" pitchFamily="34" charset="0"/>
              <a:buChar char="•"/>
            </a:pPr>
            <a:r>
              <a:rPr lang="en-US" sz="1200" b="1" i="1" dirty="0">
                <a:solidFill>
                  <a:srgbClr val="ED7D31"/>
                </a:solidFill>
                <a:latin typeface="+mn-lt"/>
                <a:ea typeface="Arial"/>
                <a:cs typeface="Arial"/>
                <a:sym typeface="Arial"/>
              </a:rPr>
              <a:t>Wednesday: </a:t>
            </a:r>
            <a:r>
              <a:rPr lang="en-US" sz="1200" b="1" dirty="0">
                <a:latin typeface="+mn-lt"/>
                <a:ea typeface="Roboto"/>
                <a:cs typeface="Roboto"/>
                <a:sym typeface="Roboto"/>
              </a:rPr>
              <a:t>Go a little deeper. </a:t>
            </a:r>
            <a:r>
              <a:rPr lang="en-US" sz="1200" dirty="0">
                <a:latin typeface="+mn-lt"/>
                <a:ea typeface="Roboto"/>
                <a:cs typeface="Roboto"/>
                <a:sym typeface="Roboto"/>
              </a:rPr>
              <a:t>Students use the provided Discovery Education resources to explore this topic and explain their findings. Print or project hidden slides for students.</a:t>
            </a:r>
            <a:endParaRPr lang="en-US" sz="1200" b="1" i="1" dirty="0">
              <a:solidFill>
                <a:srgbClr val="ED7D31"/>
              </a:solidFill>
              <a:latin typeface="+mn-lt"/>
              <a:ea typeface="Arial"/>
              <a:cs typeface="Arial"/>
              <a:sym typeface="Arial"/>
            </a:endParaRPr>
          </a:p>
          <a:p>
            <a:pPr marL="171450" lvl="0" indent="-171450" algn="l" rtl="0">
              <a:spcBef>
                <a:spcPts val="0"/>
              </a:spcBef>
              <a:spcAft>
                <a:spcPts val="0"/>
              </a:spcAft>
              <a:buClr>
                <a:srgbClr val="ED7D31"/>
              </a:buClr>
              <a:buSzPts val="1400"/>
              <a:buFont typeface="Arial" panose="020B0604020202020204" pitchFamily="34" charset="0"/>
              <a:buChar char="•"/>
            </a:pPr>
            <a:endParaRPr lang="en-US" sz="1200" b="1" i="1" dirty="0">
              <a:solidFill>
                <a:srgbClr val="ED7D31"/>
              </a:solidFill>
              <a:latin typeface="+mn-lt"/>
              <a:ea typeface="Arial"/>
              <a:cs typeface="Arial"/>
              <a:sym typeface="Arial"/>
            </a:endParaRPr>
          </a:p>
          <a:p>
            <a:pPr marL="171450" lvl="0" indent="-171450" algn="l" rtl="0">
              <a:spcBef>
                <a:spcPts val="0"/>
              </a:spcBef>
              <a:spcAft>
                <a:spcPts val="0"/>
              </a:spcAft>
              <a:buClr>
                <a:srgbClr val="ED7D31"/>
              </a:buClr>
              <a:buSzPts val="1400"/>
              <a:buFont typeface="Arial" panose="020B0604020202020204" pitchFamily="34" charset="0"/>
              <a:buChar char="•"/>
            </a:pPr>
            <a:r>
              <a:rPr lang="en-US" sz="1200" b="1" i="1" dirty="0">
                <a:solidFill>
                  <a:srgbClr val="ED7D31"/>
                </a:solidFill>
                <a:latin typeface="+mn-lt"/>
                <a:ea typeface="Arial"/>
                <a:cs typeface="Arial"/>
                <a:sym typeface="Arial"/>
              </a:rPr>
              <a:t>Friday: </a:t>
            </a:r>
            <a:r>
              <a:rPr lang="en-US" sz="1200" b="1" dirty="0">
                <a:latin typeface="+mn-lt"/>
                <a:ea typeface="Roboto"/>
                <a:cs typeface="Roboto"/>
                <a:sym typeface="Roboto"/>
              </a:rPr>
              <a:t>Making connections</a:t>
            </a:r>
            <a:r>
              <a:rPr lang="en-US" sz="1200" dirty="0">
                <a:latin typeface="+mn-lt"/>
                <a:ea typeface="Roboto"/>
                <a:cs typeface="Roboto"/>
                <a:sym typeface="Roboto"/>
              </a:rPr>
              <a:t>. Introduce your students to 2016 Top Young Scientist </a:t>
            </a:r>
            <a:r>
              <a:rPr lang="en-US" sz="1200" dirty="0" err="1">
                <a:latin typeface="+mn-lt"/>
                <a:ea typeface="Roboto"/>
                <a:cs typeface="Roboto"/>
                <a:sym typeface="Roboto"/>
              </a:rPr>
              <a:t>Maanasa</a:t>
            </a:r>
            <a:r>
              <a:rPr lang="en-US" sz="1200" dirty="0">
                <a:latin typeface="+mn-lt"/>
                <a:ea typeface="Roboto"/>
                <a:cs typeface="Roboto"/>
                <a:sym typeface="Roboto"/>
              </a:rPr>
              <a:t> to hear how she used science to improve our world. </a:t>
            </a:r>
            <a:endParaRPr lang="en-US" sz="1200" dirty="0">
              <a:latin typeface="+mn-lt"/>
            </a:endParaRPr>
          </a:p>
          <a:p>
            <a:pPr marL="171450" lvl="0" indent="-171450" algn="l" rtl="0">
              <a:spcBef>
                <a:spcPts val="0"/>
              </a:spcBef>
              <a:spcAft>
                <a:spcPts val="0"/>
              </a:spcAft>
              <a:buClr>
                <a:srgbClr val="ED7D31"/>
              </a:buClr>
              <a:buSzPts val="1400"/>
              <a:buFont typeface="Arial" panose="020B0604020202020204" pitchFamily="34" charset="0"/>
              <a:buChar char="•"/>
            </a:pPr>
            <a:endParaRPr lang="en-US" sz="1200" b="1" i="1" dirty="0">
              <a:solidFill>
                <a:srgbClr val="ED7D31"/>
              </a:solidFill>
              <a:latin typeface="+mn-lt"/>
              <a:ea typeface="Arial"/>
              <a:cs typeface="Arial"/>
              <a:sym typeface="Arial"/>
            </a:endParaRPr>
          </a:p>
          <a:p>
            <a:pPr marL="171450" lvl="0" indent="-171450" algn="l" rtl="0">
              <a:spcBef>
                <a:spcPts val="0"/>
              </a:spcBef>
              <a:spcAft>
                <a:spcPts val="0"/>
              </a:spcAft>
              <a:buClr>
                <a:srgbClr val="ED7D31"/>
              </a:buClr>
              <a:buSzPts val="1400"/>
              <a:buFont typeface="Arial" panose="020B0604020202020204" pitchFamily="34" charset="0"/>
              <a:buChar char="•"/>
            </a:pPr>
            <a:r>
              <a:rPr lang="en-US" sz="1200" b="1" i="1" dirty="0">
                <a:solidFill>
                  <a:srgbClr val="ED7D31"/>
                </a:solidFill>
                <a:latin typeface="+mn-lt"/>
                <a:ea typeface="Arial"/>
                <a:cs typeface="Arial"/>
                <a:sym typeface="Arial"/>
              </a:rPr>
              <a:t>We want to hear from you! If your classroom is joining us on this Innovating Your Future journey, please send us stories, solutions, and photos on Twitter, Instagram, and Facebook, using #</a:t>
            </a:r>
            <a:r>
              <a:rPr lang="en-US" sz="1200" b="1" i="1" dirty="0" err="1">
                <a:solidFill>
                  <a:srgbClr val="ED7D31"/>
                </a:solidFill>
                <a:latin typeface="+mn-lt"/>
                <a:ea typeface="Arial"/>
                <a:cs typeface="Arial"/>
                <a:sym typeface="Arial"/>
              </a:rPr>
              <a:t>YoungScientist</a:t>
            </a:r>
            <a:r>
              <a:rPr lang="en-US" sz="1200" b="1" i="1" dirty="0">
                <a:solidFill>
                  <a:srgbClr val="ED7D31"/>
                </a:solidFill>
                <a:latin typeface="+mn-lt"/>
                <a:ea typeface="Arial"/>
                <a:cs typeface="Arial"/>
                <a:sym typeface="Arial"/>
              </a:rPr>
              <a:t>.</a:t>
            </a:r>
          </a:p>
          <a:p>
            <a:pPr marL="0" lvl="0" indent="0" algn="ctr" rtl="0">
              <a:spcBef>
                <a:spcPts val="0"/>
              </a:spcBef>
              <a:spcAft>
                <a:spcPts val="0"/>
              </a:spcAft>
              <a:buClr>
                <a:srgbClr val="ED7D31"/>
              </a:buClr>
              <a:buSzPts val="1400"/>
              <a:buFont typeface="Arial"/>
              <a:buNone/>
            </a:pPr>
            <a:endParaRPr lang="en-US" sz="1200" b="1" i="1" dirty="0">
              <a:solidFill>
                <a:srgbClr val="ED7D31"/>
              </a:solidFill>
              <a:latin typeface="+mn-lt"/>
              <a:ea typeface="Arial"/>
              <a:cs typeface="Arial"/>
              <a:sym typeface="Arial"/>
            </a:endParaRPr>
          </a:p>
        </p:txBody>
      </p:sp>
      <p:sp>
        <p:nvSpPr>
          <p:cNvPr id="4" name="Slide Number Placeholder 3"/>
          <p:cNvSpPr>
            <a:spLocks noGrp="1"/>
          </p:cNvSpPr>
          <p:nvPr>
            <p:ph type="sldNum" sz="quarter" idx="5"/>
          </p:nvPr>
        </p:nvSpPr>
        <p:spPr/>
        <p:txBody>
          <a:bodyPr/>
          <a:lstStyle/>
          <a:p>
            <a:fld id="{5AFFF755-F31A-A14C-A6D6-0BEAAF7A3382}" type="slidenum">
              <a:rPr lang="en-US" smtClean="0"/>
              <a:t>4</a:t>
            </a:fld>
            <a:endParaRPr lang="en-US"/>
          </a:p>
        </p:txBody>
      </p:sp>
    </p:spTree>
    <p:extLst>
      <p:ext uri="{BB962C8B-B14F-4D97-AF65-F5344CB8AC3E}">
        <p14:creationId xmlns:p14="http://schemas.microsoft.com/office/powerpoint/2010/main" val="39313522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0000"/>
              </a:lnSpc>
              <a:spcBef>
                <a:spcPts val="0"/>
              </a:spcBef>
              <a:spcAft>
                <a:spcPts val="0"/>
              </a:spcAft>
              <a:buClr>
                <a:schemeClr val="dk1"/>
              </a:buClr>
              <a:buSzPts val="1100"/>
              <a:buFont typeface="Arial"/>
              <a:buNone/>
            </a:pPr>
            <a:r>
              <a:rPr lang="en-US" sz="1200" b="1" dirty="0">
                <a:solidFill>
                  <a:srgbClr val="ED7D31"/>
                </a:solidFill>
                <a:latin typeface="Arial" panose="020B0604020202020204" pitchFamily="34" charset="0"/>
                <a:ea typeface="Roboto"/>
                <a:cs typeface="Arial" panose="020B0604020202020204" pitchFamily="34" charset="0"/>
                <a:sym typeface="Roboto"/>
              </a:rPr>
              <a:t>Week #1—Monday </a:t>
            </a:r>
          </a:p>
          <a:p>
            <a:pPr marL="171450" lvl="0" indent="-171450" algn="l" rtl="0">
              <a:spcBef>
                <a:spcPts val="0"/>
              </a:spcBef>
              <a:spcAft>
                <a:spcPts val="0"/>
              </a:spcAft>
              <a:buClr>
                <a:srgbClr val="ED7D31"/>
              </a:buClr>
              <a:buSzPts val="1400"/>
              <a:buFont typeface="Arial" panose="020B0604020202020204" pitchFamily="34" charset="0"/>
              <a:buChar char="•"/>
            </a:pPr>
            <a:r>
              <a:rPr lang="en-US" sz="1200" b="1" dirty="0">
                <a:latin typeface="Arial" panose="020B0604020202020204" pitchFamily="34" charset="0"/>
                <a:ea typeface="Roboto"/>
                <a:cs typeface="Arial" panose="020B0604020202020204" pitchFamily="34" charset="0"/>
                <a:sym typeface="Roboto"/>
              </a:rPr>
              <a:t>Introduce the guiding question</a:t>
            </a:r>
            <a:r>
              <a:rPr lang="en-US" sz="1200" dirty="0">
                <a:latin typeface="Arial" panose="020B0604020202020204" pitchFamily="34" charset="0"/>
                <a:ea typeface="Roboto"/>
                <a:cs typeface="Arial" panose="020B0604020202020204" pitchFamily="34" charset="0"/>
                <a:sym typeface="Roboto"/>
              </a:rPr>
              <a:t>. Use the warm-up and/or “quick-fix” activity to start student observation. You can use all the activities or pick and choose for your students. The next hidden slides include (for you to print or project):</a:t>
            </a:r>
          </a:p>
          <a:p>
            <a:pPr marL="628650" lvl="1" indent="-171450" algn="l" rtl="0">
              <a:spcBef>
                <a:spcPts val="0"/>
              </a:spcBef>
              <a:spcAft>
                <a:spcPts val="0"/>
              </a:spcAft>
              <a:buClr>
                <a:srgbClr val="ED7D31"/>
              </a:buClr>
              <a:buSzPts val="1400"/>
              <a:buFont typeface="Arial" panose="020B0604020202020204" pitchFamily="34" charset="0"/>
              <a:buChar char="•"/>
            </a:pPr>
            <a:r>
              <a:rPr lang="en-US" sz="1200" dirty="0">
                <a:latin typeface="Arial" panose="020B0604020202020204" pitchFamily="34" charset="0"/>
                <a:ea typeface="Roboto"/>
                <a:cs typeface="Arial" panose="020B0604020202020204" pitchFamily="34" charset="0"/>
                <a:sym typeface="Roboto"/>
              </a:rPr>
              <a:t>The </a:t>
            </a:r>
            <a:r>
              <a:rPr lang="en-US" sz="1200" dirty="0">
                <a:latin typeface="Arial" panose="020B0604020202020204" pitchFamily="34" charset="0"/>
                <a:ea typeface="Arial"/>
                <a:cs typeface="Arial" panose="020B0604020202020204" pitchFamily="34" charset="0"/>
                <a:sym typeface="Arial"/>
              </a:rPr>
              <a:t>Spotlight on Strategies AEIOU </a:t>
            </a:r>
            <a:r>
              <a:rPr lang="en-US" sz="1200" i="1" dirty="0">
                <a:latin typeface="Arial" panose="020B0604020202020204" pitchFamily="34" charset="0"/>
                <a:ea typeface="Arial"/>
                <a:cs typeface="Arial" panose="020B0604020202020204" pitchFamily="34" charset="0"/>
                <a:sym typeface="Arial"/>
              </a:rPr>
              <a:t>*please see presenter notes on the next slide for more information on how to use this strategy</a:t>
            </a:r>
          </a:p>
          <a:p>
            <a:pPr marL="628650" lvl="1" indent="-171450" algn="l" rtl="0">
              <a:spcBef>
                <a:spcPts val="0"/>
              </a:spcBef>
              <a:spcAft>
                <a:spcPts val="0"/>
              </a:spcAft>
              <a:buClr>
                <a:srgbClr val="ED7D31"/>
              </a:buClr>
              <a:buSzPts val="1400"/>
              <a:buFont typeface="Arial" panose="020B0604020202020204" pitchFamily="34" charset="0"/>
              <a:buChar char="•"/>
            </a:pPr>
            <a:r>
              <a:rPr lang="en-US" sz="1200" dirty="0">
                <a:latin typeface="Arial" panose="020B0604020202020204" pitchFamily="34" charset="0"/>
                <a:ea typeface="Arial"/>
                <a:cs typeface="Arial" panose="020B0604020202020204" pitchFamily="34" charset="0"/>
                <a:sym typeface="Arial"/>
              </a:rPr>
              <a:t>Wellness Walk Slide</a:t>
            </a:r>
          </a:p>
          <a:p>
            <a:pPr marL="0" lvl="0" indent="0" algn="l" rtl="0">
              <a:spcBef>
                <a:spcPts val="0"/>
              </a:spcBef>
              <a:spcAft>
                <a:spcPts val="0"/>
              </a:spcAft>
              <a:buClr>
                <a:srgbClr val="ED7D31"/>
              </a:buClr>
              <a:buSzPts val="1400"/>
              <a:buFont typeface="Arial"/>
              <a:buNone/>
            </a:pPr>
            <a:endParaRPr lang="en-US" sz="1200" b="1" i="1" dirty="0">
              <a:solidFill>
                <a:srgbClr val="ED7D31"/>
              </a:solidFill>
              <a:latin typeface="Arial" panose="020B0604020202020204" pitchFamily="34" charset="0"/>
              <a:ea typeface="Arial"/>
              <a:cs typeface="Arial" panose="020B0604020202020204" pitchFamily="34" charset="0"/>
              <a:sym typeface="Arial"/>
            </a:endParaRPr>
          </a:p>
          <a:p>
            <a:pPr marL="171450" lvl="0" indent="-171450" algn="l" rtl="0">
              <a:spcBef>
                <a:spcPts val="0"/>
              </a:spcBef>
              <a:spcAft>
                <a:spcPts val="0"/>
              </a:spcAft>
              <a:buClr>
                <a:srgbClr val="ED7D31"/>
              </a:buClr>
              <a:buSzPts val="1400"/>
              <a:buFont typeface="Arial" panose="020B0604020202020204" pitchFamily="34" charset="0"/>
              <a:buChar char="•"/>
            </a:pPr>
            <a:r>
              <a:rPr lang="en-US" sz="1200" b="1" i="1" dirty="0">
                <a:solidFill>
                  <a:srgbClr val="ED7D31"/>
                </a:solidFill>
                <a:latin typeface="Arial" panose="020B0604020202020204" pitchFamily="34" charset="0"/>
                <a:ea typeface="Arial"/>
                <a:cs typeface="Arial" panose="020B0604020202020204" pitchFamily="34" charset="0"/>
                <a:sym typeface="Arial"/>
              </a:rPr>
              <a:t>Let family members know about the work you are doing and send home the </a:t>
            </a:r>
            <a:r>
              <a:rPr lang="en-US" sz="1800" b="1" i="1" dirty="0">
                <a:effectLst/>
                <a:latin typeface="Aptos" panose="020B0004020202020204" pitchFamily="34" charset="0"/>
                <a:ea typeface="Aptos" panose="020B0004020202020204" pitchFamily="34" charset="0"/>
                <a:cs typeface="Times New Roman" panose="02020603050405020304" pitchFamily="18" charset="0"/>
              </a:rPr>
              <a:t>Family Letter found: </a:t>
            </a:r>
            <a:r>
              <a:rPr lang="en-US" sz="1800" b="1" i="1" u="sng"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Here</a:t>
            </a:r>
            <a:r>
              <a:rPr lang="en-US" sz="1200" dirty="0">
                <a:latin typeface="Arial" panose="020B0604020202020204" pitchFamily="34" charset="0"/>
                <a:ea typeface="Arial"/>
                <a:cs typeface="Arial" panose="020B0604020202020204" pitchFamily="34" charset="0"/>
                <a:sym typeface="Arial"/>
              </a:rPr>
              <a:t>.</a:t>
            </a:r>
          </a:p>
          <a:p>
            <a:pPr marL="0" lvl="0" indent="0" algn="l" rtl="0">
              <a:lnSpc>
                <a:spcPct val="110000"/>
              </a:lnSpc>
              <a:spcBef>
                <a:spcPts val="0"/>
              </a:spcBef>
              <a:spcAft>
                <a:spcPts val="0"/>
              </a:spcAft>
              <a:buClr>
                <a:schemeClr val="dk1"/>
              </a:buClr>
              <a:buSzPts val="1100"/>
              <a:buFont typeface="Arial"/>
              <a:buNone/>
            </a:pPr>
            <a:endParaRPr lang="en-US" sz="1200" b="1" dirty="0">
              <a:solidFill>
                <a:srgbClr val="ED7D31"/>
              </a:solidFill>
              <a:latin typeface="Arial" panose="020B0604020202020204" pitchFamily="34" charset="0"/>
              <a:ea typeface="Roboto"/>
              <a:cs typeface="Arial" panose="020B0604020202020204" pitchFamily="34" charset="0"/>
              <a:sym typeface="Roboto"/>
            </a:endParaRPr>
          </a:p>
          <a:p>
            <a:pPr marL="171450" lvl="0" indent="-171450" algn="l" rtl="0">
              <a:lnSpc>
                <a:spcPct val="110000"/>
              </a:lnSpc>
              <a:spcBef>
                <a:spcPts val="0"/>
              </a:spcBef>
              <a:spcAft>
                <a:spcPts val="0"/>
              </a:spcAft>
              <a:buClr>
                <a:schemeClr val="dk1"/>
              </a:buClr>
              <a:buSzPts val="1100"/>
              <a:buFont typeface="Arial" panose="020B0604020202020204" pitchFamily="34" charset="0"/>
              <a:buChar char="•"/>
            </a:pPr>
            <a:r>
              <a:rPr lang="en-US" sz="1200" b="1" dirty="0">
                <a:solidFill>
                  <a:srgbClr val="ED7D31"/>
                </a:solidFill>
                <a:latin typeface="Arial" panose="020B0604020202020204" pitchFamily="34" charset="0"/>
                <a:ea typeface="Roboto"/>
                <a:cs typeface="Arial" panose="020B0604020202020204" pitchFamily="34" charset="0"/>
                <a:sym typeface="Roboto"/>
              </a:rPr>
              <a:t>Links:</a:t>
            </a:r>
          </a:p>
          <a:p>
            <a:pPr marL="628650" lvl="1" indent="-171450" algn="l" rtl="0">
              <a:lnSpc>
                <a:spcPct val="110000"/>
              </a:lnSpc>
              <a:spcBef>
                <a:spcPts val="0"/>
              </a:spcBef>
              <a:spcAft>
                <a:spcPts val="0"/>
              </a:spcAft>
              <a:buClr>
                <a:schemeClr val="dk1"/>
              </a:buClr>
              <a:buSzPts val="1100"/>
              <a:buFont typeface="Arial" panose="020B0604020202020204" pitchFamily="34" charset="0"/>
              <a:buChar char="•"/>
            </a:pPr>
            <a:r>
              <a:rPr lang="en-US" dirty="0">
                <a:latin typeface="Arial" panose="020B0604020202020204" pitchFamily="34" charset="0"/>
                <a:cs typeface="Arial" panose="020B0604020202020204" pitchFamily="34" charset="0"/>
              </a:rPr>
              <a:t>NOAA, “What Are Microplastics?”: </a:t>
            </a:r>
            <a:r>
              <a:rPr lang="en-US" dirty="0">
                <a:latin typeface="Arial" panose="020B0604020202020204" pitchFamily="34" charset="0"/>
                <a:cs typeface="Arial" panose="020B0604020202020204" pitchFamily="34" charset="0"/>
                <a:hlinkClick r:id="rId4"/>
              </a:rPr>
              <a:t>https://oceanservice.noaa.gov/facts/microplastics.html</a:t>
            </a:r>
            <a:endParaRPr lang="en-US" dirty="0">
              <a:latin typeface="Arial" panose="020B0604020202020204" pitchFamily="34" charset="0"/>
              <a:cs typeface="Arial" panose="020B0604020202020204" pitchFamily="34" charset="0"/>
            </a:endParaRPr>
          </a:p>
          <a:p>
            <a:pPr marL="628650" lvl="1" indent="-171450" algn="l" rtl="0">
              <a:lnSpc>
                <a:spcPct val="110000"/>
              </a:lnSpc>
              <a:spcBef>
                <a:spcPts val="0"/>
              </a:spcBef>
              <a:spcAft>
                <a:spcPts val="0"/>
              </a:spcAft>
              <a:buClr>
                <a:schemeClr val="dk1"/>
              </a:buClr>
              <a:buSzPts val="1100"/>
              <a:buFont typeface="Arial" panose="020B0604020202020204" pitchFamily="34" charset="0"/>
              <a:buChar char="•"/>
            </a:pPr>
            <a:r>
              <a:rPr lang="en-US" dirty="0">
                <a:latin typeface="Arial" panose="020B0604020202020204" pitchFamily="34" charset="0"/>
                <a:cs typeface="Arial" panose="020B0604020202020204" pitchFamily="34" charset="0"/>
              </a:rPr>
              <a:t>YouTube, Newsy, “The Oceans Are Filled with Plastic, and the Problem Might Get Worse”: </a:t>
            </a:r>
            <a:r>
              <a:rPr lang="en-US" dirty="0">
                <a:latin typeface="Arial" panose="020B0604020202020204" pitchFamily="34" charset="0"/>
                <a:cs typeface="Arial" panose="020B0604020202020204" pitchFamily="34" charset="0"/>
                <a:hlinkClick r:id="rId5"/>
              </a:rPr>
              <a:t>https://youtu.be/GFL7MK1-Pfs</a:t>
            </a:r>
            <a:endParaRPr lang="en-US" dirty="0">
              <a:latin typeface="Arial" panose="020B0604020202020204" pitchFamily="34" charset="0"/>
              <a:cs typeface="Arial" panose="020B0604020202020204" pitchFamily="34" charset="0"/>
            </a:endParaRPr>
          </a:p>
          <a:p>
            <a:pPr marL="628650" lvl="1" indent="-171450" algn="l" rtl="0">
              <a:lnSpc>
                <a:spcPct val="110000"/>
              </a:lnSpc>
              <a:spcBef>
                <a:spcPts val="0"/>
              </a:spcBef>
              <a:spcAft>
                <a:spcPts val="0"/>
              </a:spcAft>
              <a:buClr>
                <a:schemeClr val="dk1"/>
              </a:buClr>
              <a:buSzPts val="1100"/>
              <a:buFont typeface="Arial" panose="020B0604020202020204" pitchFamily="34" charset="0"/>
              <a:buChar char="•"/>
            </a:pPr>
            <a:r>
              <a:rPr lang="en-US" dirty="0">
                <a:latin typeface="Arial" panose="020B0604020202020204" pitchFamily="34" charset="0"/>
                <a:cs typeface="Arial" panose="020B0604020202020204" pitchFamily="34" charset="0"/>
              </a:rPr>
              <a:t>National Geographic Society, “Microplastics”: </a:t>
            </a:r>
            <a:r>
              <a:rPr lang="en-US" dirty="0">
                <a:latin typeface="Arial" panose="020B0604020202020204" pitchFamily="34" charset="0"/>
                <a:cs typeface="Arial" panose="020B0604020202020204" pitchFamily="34" charset="0"/>
                <a:hlinkClick r:id="rId6"/>
              </a:rPr>
              <a:t>https://education.nationalgeographic.org/resource/microplastics</a:t>
            </a:r>
            <a:endParaRPr lang="en-US" dirty="0">
              <a:latin typeface="Arial" panose="020B0604020202020204" pitchFamily="34" charset="0"/>
              <a:cs typeface="Arial" panose="020B0604020202020204" pitchFamily="34" charset="0"/>
            </a:endParaRPr>
          </a:p>
          <a:p>
            <a:pPr marL="628650" lvl="1" indent="-171450" algn="l" rtl="0">
              <a:lnSpc>
                <a:spcPct val="110000"/>
              </a:lnSpc>
              <a:spcBef>
                <a:spcPts val="0"/>
              </a:spcBef>
              <a:spcAft>
                <a:spcPts val="0"/>
              </a:spcAft>
              <a:buClr>
                <a:schemeClr val="dk1"/>
              </a:buClr>
              <a:buSzPts val="1100"/>
              <a:buFont typeface="Arial" panose="020B0604020202020204" pitchFamily="34" charset="0"/>
              <a:buChar char="•"/>
            </a:pPr>
            <a:r>
              <a:rPr lang="en-US" dirty="0">
                <a:latin typeface="Arial" panose="020B0604020202020204" pitchFamily="34" charset="0"/>
                <a:cs typeface="Arial" panose="020B0604020202020204" pitchFamily="34" charset="0"/>
              </a:rPr>
              <a:t>YouTube, NBC Nightly News, “Stunning New Video Shows Massive Plastic Debris In Ocean”: </a:t>
            </a:r>
            <a:r>
              <a:rPr lang="en-US" dirty="0">
                <a:latin typeface="Arial" panose="020B0604020202020204" pitchFamily="34" charset="0"/>
                <a:cs typeface="Arial" panose="020B0604020202020204" pitchFamily="34" charset="0"/>
                <a:hlinkClick r:id="rId7"/>
              </a:rPr>
              <a:t>https://youtu.be/nf8QHkSZr88</a:t>
            </a:r>
            <a:endParaRPr lang="en-US" dirty="0">
              <a:latin typeface="Arial" panose="020B0604020202020204" pitchFamily="34" charset="0"/>
              <a:cs typeface="Arial" panose="020B0604020202020204" pitchFamily="34" charset="0"/>
            </a:endParaRPr>
          </a:p>
          <a:p>
            <a:pPr marL="0" lvl="0" indent="0" algn="l" rtl="0">
              <a:lnSpc>
                <a:spcPct val="110000"/>
              </a:lnSpc>
              <a:spcBef>
                <a:spcPts val="0"/>
              </a:spcBef>
              <a:spcAft>
                <a:spcPts val="0"/>
              </a:spcAft>
              <a:buClr>
                <a:schemeClr val="dk1"/>
              </a:buClr>
              <a:buSzPts val="1100"/>
              <a:buFont typeface="Arial"/>
              <a:buNone/>
            </a:pPr>
            <a:endParaRPr lang="en-US" sz="1200" kern="1200" dirty="0">
              <a:solidFill>
                <a:schemeClr val="tx1"/>
              </a:solidFill>
              <a:latin typeface="Arial" panose="020B0604020202020204" pitchFamily="34" charset="0"/>
              <a:ea typeface="+mn-ea"/>
              <a:cs typeface="Arial" panose="020B0604020202020204" pitchFamily="34" charset="0"/>
              <a:sym typeface="Roboto"/>
            </a:endParaRPr>
          </a:p>
        </p:txBody>
      </p:sp>
      <p:sp>
        <p:nvSpPr>
          <p:cNvPr id="4" name="Slide Number Placeholder 3"/>
          <p:cNvSpPr>
            <a:spLocks noGrp="1"/>
          </p:cNvSpPr>
          <p:nvPr>
            <p:ph type="sldNum" sz="quarter" idx="5"/>
          </p:nvPr>
        </p:nvSpPr>
        <p:spPr/>
        <p:txBody>
          <a:bodyPr/>
          <a:lstStyle/>
          <a:p>
            <a:fld id="{5AFFF755-F31A-A14C-A6D6-0BEAAF7A3382}" type="slidenum">
              <a:rPr lang="en-US" smtClean="0"/>
              <a:t>5</a:t>
            </a:fld>
            <a:endParaRPr lang="en-US"/>
          </a:p>
        </p:txBody>
      </p:sp>
    </p:spTree>
    <p:extLst>
      <p:ext uri="{BB962C8B-B14F-4D97-AF65-F5344CB8AC3E}">
        <p14:creationId xmlns:p14="http://schemas.microsoft.com/office/powerpoint/2010/main" val="7309808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sz="1200" b="1" dirty="0">
                <a:latin typeface="Arial" panose="020B0604020202020204" pitchFamily="34" charset="0"/>
                <a:ea typeface="Roboto"/>
                <a:cs typeface="Arial" panose="020B0604020202020204" pitchFamily="34" charset="0"/>
                <a:sym typeface="Roboto"/>
              </a:rPr>
              <a:t>Instructional Strategy: AEIOU</a:t>
            </a:r>
          </a:p>
          <a:p>
            <a:pPr marL="171450" lvl="0" indent="-171450" algn="l" rtl="0">
              <a:spcBef>
                <a:spcPts val="0"/>
              </a:spcBef>
              <a:spcAft>
                <a:spcPts val="0"/>
              </a:spcAft>
              <a:buClr>
                <a:schemeClr val="dk1"/>
              </a:buClr>
              <a:buSzPts val="1100"/>
              <a:buFont typeface="Arial" panose="020B0604020202020204" pitchFamily="34" charset="0"/>
              <a:buChar char="•"/>
            </a:pPr>
            <a:r>
              <a:rPr lang="en-US" sz="1200" b="1" dirty="0">
                <a:latin typeface="Arial" panose="020B0604020202020204" pitchFamily="34" charset="0"/>
                <a:ea typeface="Roboto"/>
                <a:cs typeface="Arial" panose="020B0604020202020204" pitchFamily="34" charset="0"/>
                <a:sym typeface="Roboto"/>
              </a:rPr>
              <a:t>Big Idea: </a:t>
            </a:r>
            <a:r>
              <a:rPr lang="en-US" sz="1200" dirty="0">
                <a:latin typeface="Arial" panose="020B0604020202020204" pitchFamily="34" charset="0"/>
                <a:ea typeface="Roboto"/>
                <a:cs typeface="Arial" panose="020B0604020202020204" pitchFamily="34" charset="0"/>
                <a:sym typeface="Roboto"/>
              </a:rPr>
              <a:t>Students interpret and summarize information from media or text in five descriptive categories. AEIOU provides multiple paths for students to express what they see, know, and wonder about the content, and challenges students to summarize ideas through different lenses. </a:t>
            </a:r>
          </a:p>
          <a:p>
            <a:pPr marL="0" lvl="0" indent="0" algn="l" rtl="0">
              <a:spcBef>
                <a:spcPts val="0"/>
              </a:spcBef>
              <a:spcAft>
                <a:spcPts val="0"/>
              </a:spcAft>
              <a:buClr>
                <a:schemeClr val="dk1"/>
              </a:buClr>
              <a:buSzPts val="1100"/>
              <a:buFont typeface="Arial"/>
              <a:buNone/>
            </a:pPr>
            <a:r>
              <a:rPr lang="en-US" sz="1200" dirty="0">
                <a:latin typeface="Arial" panose="020B0604020202020204" pitchFamily="34" charset="0"/>
                <a:ea typeface="Roboto"/>
                <a:cs typeface="Arial" panose="020B0604020202020204" pitchFamily="34" charset="0"/>
                <a:sym typeface="Roboto"/>
              </a:rPr>
              <a:t>				</a:t>
            </a:r>
          </a:p>
          <a:p>
            <a:pPr marL="171450" lvl="0" indent="-171450" algn="l" rtl="0">
              <a:spcBef>
                <a:spcPts val="0"/>
              </a:spcBef>
              <a:spcAft>
                <a:spcPts val="0"/>
              </a:spcAft>
              <a:buClr>
                <a:schemeClr val="dk1"/>
              </a:buClr>
              <a:buSzPts val="1100"/>
              <a:buFont typeface="Arial" panose="020B0604020202020204" pitchFamily="34" charset="0"/>
              <a:buChar char="•"/>
            </a:pPr>
            <a:r>
              <a:rPr lang="en-US" sz="1200" b="1" dirty="0">
                <a:latin typeface="Arial" panose="020B0604020202020204" pitchFamily="34" charset="0"/>
                <a:ea typeface="Roboto"/>
                <a:cs typeface="Arial" panose="020B0604020202020204" pitchFamily="34" charset="0"/>
                <a:sym typeface="Roboto"/>
              </a:rPr>
              <a:t>Steps:</a:t>
            </a:r>
          </a:p>
          <a:p>
            <a:pPr marL="685800" lvl="1" indent="-228600" algn="l" rtl="0">
              <a:spcBef>
                <a:spcPts val="0"/>
              </a:spcBef>
              <a:spcAft>
                <a:spcPts val="0"/>
              </a:spcAft>
              <a:buClr>
                <a:schemeClr val="dk1"/>
              </a:buClr>
              <a:buSzPts val="1100"/>
              <a:buFont typeface="+mj-lt"/>
              <a:buAutoNum type="arabicPeriod"/>
            </a:pPr>
            <a:r>
              <a:rPr lang="en-US" sz="1200" dirty="0">
                <a:latin typeface="Arial" panose="020B0604020202020204" pitchFamily="34" charset="0"/>
                <a:ea typeface="Roboto"/>
                <a:cs typeface="Arial" panose="020B0604020202020204" pitchFamily="34" charset="0"/>
                <a:sym typeface="Roboto"/>
              </a:rPr>
              <a:t>Distribute AEIOU graphic organizers, or have students create their own on a blank piece of paper. Explain the meaning of each vowel for the purposes of this strategy.</a:t>
            </a:r>
          </a:p>
          <a:p>
            <a:pPr marL="1085850" lvl="2" indent="-171450" algn="l" rtl="0">
              <a:spcBef>
                <a:spcPts val="0"/>
              </a:spcBef>
              <a:spcAft>
                <a:spcPts val="0"/>
              </a:spcAft>
              <a:buClr>
                <a:schemeClr val="dk1"/>
              </a:buClr>
              <a:buSzPts val="1100"/>
              <a:buFont typeface="Arial" panose="020B0604020202020204" pitchFamily="34" charset="0"/>
              <a:buChar char="•"/>
            </a:pPr>
            <a:r>
              <a:rPr lang="en-US" sz="1200" b="1" dirty="0">
                <a:latin typeface="Arial" panose="020B0604020202020204" pitchFamily="34" charset="0"/>
                <a:ea typeface="Roboto"/>
                <a:cs typeface="Arial" panose="020B0604020202020204" pitchFamily="34" charset="0"/>
                <a:sym typeface="Roboto"/>
              </a:rPr>
              <a:t>A = Adjective: </a:t>
            </a:r>
            <a:r>
              <a:rPr lang="en-US" sz="1200" dirty="0">
                <a:latin typeface="Arial" panose="020B0604020202020204" pitchFamily="34" charset="0"/>
                <a:ea typeface="Roboto"/>
                <a:cs typeface="Arial" panose="020B0604020202020204" pitchFamily="34" charset="0"/>
                <a:sym typeface="Roboto"/>
              </a:rPr>
              <a:t>List a word or two that describes something you saw or learned.</a:t>
            </a:r>
          </a:p>
          <a:p>
            <a:pPr marL="1085850" lvl="2" indent="-171450" algn="l" rtl="0">
              <a:spcBef>
                <a:spcPts val="0"/>
              </a:spcBef>
              <a:spcAft>
                <a:spcPts val="0"/>
              </a:spcAft>
              <a:buClr>
                <a:schemeClr val="dk1"/>
              </a:buClr>
              <a:buSzPts val="1100"/>
              <a:buFont typeface="Arial" panose="020B0604020202020204" pitchFamily="34" charset="0"/>
              <a:buChar char="•"/>
            </a:pPr>
            <a:r>
              <a:rPr lang="en-US" sz="1200" b="1" dirty="0">
                <a:latin typeface="Arial" panose="020B0604020202020204" pitchFamily="34" charset="0"/>
                <a:ea typeface="Roboto"/>
                <a:cs typeface="Arial" panose="020B0604020202020204" pitchFamily="34" charset="0"/>
                <a:sym typeface="Roboto"/>
              </a:rPr>
              <a:t>E = Emotion: </a:t>
            </a:r>
            <a:r>
              <a:rPr lang="en-US" sz="1200" dirty="0">
                <a:latin typeface="Arial" panose="020B0604020202020204" pitchFamily="34" charset="0"/>
                <a:ea typeface="Roboto"/>
                <a:cs typeface="Arial" panose="020B0604020202020204" pitchFamily="34" charset="0"/>
                <a:sym typeface="Roboto"/>
              </a:rPr>
              <a:t>Describe how a particular part of the video made you feel.</a:t>
            </a:r>
          </a:p>
          <a:p>
            <a:pPr marL="1085850" lvl="2" indent="-171450" algn="l" rtl="0">
              <a:spcBef>
                <a:spcPts val="0"/>
              </a:spcBef>
              <a:spcAft>
                <a:spcPts val="0"/>
              </a:spcAft>
              <a:buClr>
                <a:schemeClr val="dk1"/>
              </a:buClr>
              <a:buSzPts val="1100"/>
              <a:buFont typeface="Arial" panose="020B0604020202020204" pitchFamily="34" charset="0"/>
              <a:buChar char="•"/>
            </a:pPr>
            <a:r>
              <a:rPr lang="en-US" sz="1200" b="1" dirty="0">
                <a:latin typeface="Arial" panose="020B0604020202020204" pitchFamily="34" charset="0"/>
                <a:ea typeface="Roboto"/>
                <a:cs typeface="Arial" panose="020B0604020202020204" pitchFamily="34" charset="0"/>
                <a:sym typeface="Roboto"/>
              </a:rPr>
              <a:t>I = Interesting: </a:t>
            </a:r>
            <a:r>
              <a:rPr lang="en-US" sz="1200" dirty="0">
                <a:latin typeface="Arial" panose="020B0604020202020204" pitchFamily="34" charset="0"/>
                <a:ea typeface="Roboto"/>
                <a:cs typeface="Arial" panose="020B0604020202020204" pitchFamily="34" charset="0"/>
                <a:sym typeface="Roboto"/>
              </a:rPr>
              <a:t>Write something you found interesting about the content/topic.</a:t>
            </a:r>
          </a:p>
          <a:p>
            <a:pPr marL="1085850" lvl="2" indent="-171450" algn="l" rtl="0">
              <a:spcBef>
                <a:spcPts val="0"/>
              </a:spcBef>
              <a:spcAft>
                <a:spcPts val="0"/>
              </a:spcAft>
              <a:buClr>
                <a:schemeClr val="dk1"/>
              </a:buClr>
              <a:buSzPts val="1100"/>
              <a:buFont typeface="Arial" panose="020B0604020202020204" pitchFamily="34" charset="0"/>
              <a:buChar char="•"/>
            </a:pPr>
            <a:r>
              <a:rPr lang="en-US" sz="1200" b="1" dirty="0">
                <a:latin typeface="Arial" panose="020B0604020202020204" pitchFamily="34" charset="0"/>
                <a:ea typeface="Roboto"/>
                <a:cs typeface="Arial" panose="020B0604020202020204" pitchFamily="34" charset="0"/>
                <a:sym typeface="Roboto"/>
              </a:rPr>
              <a:t>O = Oh!: </a:t>
            </a:r>
            <a:r>
              <a:rPr lang="en-US" sz="1200" dirty="0">
                <a:latin typeface="Arial" panose="020B0604020202020204" pitchFamily="34" charset="0"/>
                <a:ea typeface="Roboto"/>
                <a:cs typeface="Arial" panose="020B0604020202020204" pitchFamily="34" charset="0"/>
                <a:sym typeface="Roboto"/>
              </a:rPr>
              <a:t>Describe something that caused you to say “Oh!”</a:t>
            </a:r>
          </a:p>
          <a:p>
            <a:pPr marL="1085850" lvl="2" indent="-171450" algn="l" rtl="0">
              <a:spcBef>
                <a:spcPts val="0"/>
              </a:spcBef>
              <a:spcAft>
                <a:spcPts val="0"/>
              </a:spcAft>
              <a:buClr>
                <a:schemeClr val="dk1"/>
              </a:buClr>
              <a:buSzPts val="1100"/>
              <a:buFont typeface="Arial" panose="020B0604020202020204" pitchFamily="34" charset="0"/>
              <a:buChar char="•"/>
            </a:pPr>
            <a:r>
              <a:rPr lang="en-US" sz="1200" b="1" dirty="0">
                <a:latin typeface="Arial" panose="020B0604020202020204" pitchFamily="34" charset="0"/>
                <a:ea typeface="Roboto"/>
                <a:cs typeface="Arial" panose="020B0604020202020204" pitchFamily="34" charset="0"/>
                <a:sym typeface="Roboto"/>
              </a:rPr>
              <a:t>U = Um?: </a:t>
            </a:r>
            <a:r>
              <a:rPr lang="en-US" sz="1200" dirty="0">
                <a:latin typeface="Arial" panose="020B0604020202020204" pitchFamily="34" charset="0"/>
                <a:ea typeface="Roboto"/>
                <a:cs typeface="Arial" panose="020B0604020202020204" pitchFamily="34" charset="0"/>
                <a:sym typeface="Roboto"/>
              </a:rPr>
              <a:t>Write a question you have, or what you want to learn more about.</a:t>
            </a:r>
          </a:p>
          <a:p>
            <a:pPr marL="685800" lvl="1" indent="-228600" algn="l" rtl="0">
              <a:spcBef>
                <a:spcPts val="0"/>
              </a:spcBef>
              <a:spcAft>
                <a:spcPts val="0"/>
              </a:spcAft>
              <a:buClr>
                <a:schemeClr val="dk1"/>
              </a:buClr>
              <a:buSzPts val="1100"/>
              <a:buFont typeface="+mj-lt"/>
              <a:buAutoNum type="arabicPeriod"/>
            </a:pPr>
            <a:endParaRPr lang="en-US" sz="1200" dirty="0">
              <a:latin typeface="Arial" panose="020B0604020202020204" pitchFamily="34" charset="0"/>
              <a:ea typeface="Roboto"/>
              <a:cs typeface="Arial" panose="020B0604020202020204" pitchFamily="34" charset="0"/>
              <a:sym typeface="Roboto"/>
            </a:endParaRPr>
          </a:p>
          <a:p>
            <a:pPr marL="685800" lvl="1" indent="-228600" algn="l" rtl="0">
              <a:spcBef>
                <a:spcPts val="0"/>
              </a:spcBef>
              <a:spcAft>
                <a:spcPts val="0"/>
              </a:spcAft>
              <a:buClr>
                <a:schemeClr val="dk1"/>
              </a:buClr>
              <a:buSzPts val="1100"/>
              <a:buFont typeface="+mj-lt"/>
              <a:buAutoNum type="arabicPeriod"/>
            </a:pPr>
            <a:r>
              <a:rPr lang="en-US" sz="1200" dirty="0">
                <a:latin typeface="Arial" panose="020B0604020202020204" pitchFamily="34" charset="0"/>
                <a:ea typeface="Roboto"/>
                <a:cs typeface="Arial" panose="020B0604020202020204" pitchFamily="34" charset="0"/>
                <a:sym typeface="Roboto"/>
              </a:rPr>
              <a:t>Have students watch the video segment. At each pause point, direct students to complete one or more of the five categories.</a:t>
            </a:r>
          </a:p>
          <a:p>
            <a:pPr marL="685800" lvl="1" indent="-228600" algn="l" rtl="0">
              <a:spcBef>
                <a:spcPts val="0"/>
              </a:spcBef>
              <a:spcAft>
                <a:spcPts val="0"/>
              </a:spcAft>
              <a:buSzPts val="1100"/>
              <a:buFont typeface="+mj-lt"/>
              <a:buAutoNum type="arabicPeriod"/>
            </a:pPr>
            <a:endParaRPr lang="en-US" sz="1200" dirty="0">
              <a:latin typeface="Arial" panose="020B0604020202020204" pitchFamily="34" charset="0"/>
              <a:ea typeface="Roboto"/>
              <a:cs typeface="Arial" panose="020B0604020202020204" pitchFamily="34" charset="0"/>
              <a:sym typeface="Roboto"/>
            </a:endParaRPr>
          </a:p>
          <a:p>
            <a:pPr marL="685800" lvl="1" indent="-228600" algn="l" rtl="0">
              <a:spcBef>
                <a:spcPts val="0"/>
              </a:spcBef>
              <a:spcAft>
                <a:spcPts val="0"/>
              </a:spcAft>
              <a:buSzPts val="1100"/>
              <a:buFont typeface="+mj-lt"/>
              <a:buAutoNum type="arabicPeriod"/>
            </a:pPr>
            <a:r>
              <a:rPr lang="en-US" sz="1200" dirty="0">
                <a:latin typeface="Arial" panose="020B0604020202020204" pitchFamily="34" charset="0"/>
                <a:ea typeface="Roboto"/>
                <a:cs typeface="Arial" panose="020B0604020202020204" pitchFamily="34" charset="0"/>
                <a:sym typeface="Roboto"/>
              </a:rPr>
              <a:t>Provide additional time to allow students to complete their AEIOU connections. </a:t>
            </a:r>
          </a:p>
          <a:p>
            <a:pPr marL="685800" lvl="1" indent="-228600" algn="l" rtl="0">
              <a:spcBef>
                <a:spcPts val="0"/>
              </a:spcBef>
              <a:spcAft>
                <a:spcPts val="0"/>
              </a:spcAft>
              <a:buClr>
                <a:schemeClr val="dk1"/>
              </a:buClr>
              <a:buSzPts val="1100"/>
              <a:buFont typeface="+mj-lt"/>
              <a:buAutoNum type="arabicPeriod"/>
            </a:pPr>
            <a:endParaRPr lang="en-US" sz="1200" dirty="0">
              <a:latin typeface="Arial" panose="020B0604020202020204" pitchFamily="34" charset="0"/>
              <a:ea typeface="Roboto"/>
              <a:cs typeface="Arial" panose="020B0604020202020204" pitchFamily="34" charset="0"/>
              <a:sym typeface="Roboto"/>
            </a:endParaRPr>
          </a:p>
          <a:p>
            <a:pPr marL="685800" lvl="1" indent="-228600" algn="l" rtl="0">
              <a:spcBef>
                <a:spcPts val="0"/>
              </a:spcBef>
              <a:spcAft>
                <a:spcPts val="0"/>
              </a:spcAft>
              <a:buClr>
                <a:schemeClr val="dk1"/>
              </a:buClr>
              <a:buSzPts val="1100"/>
              <a:buFont typeface="+mj-lt"/>
              <a:buAutoNum type="arabicPeriod"/>
            </a:pPr>
            <a:r>
              <a:rPr lang="en-US" sz="1200" dirty="0">
                <a:latin typeface="Arial" panose="020B0604020202020204" pitchFamily="34" charset="0"/>
                <a:ea typeface="Roboto"/>
                <a:cs typeface="Arial" panose="020B0604020202020204" pitchFamily="34" charset="0"/>
                <a:sym typeface="Roboto"/>
              </a:rPr>
              <a:t>Have students share their responses.</a:t>
            </a:r>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AFFF755-F31A-A14C-A6D6-0BEAAF7A3382}" type="slidenum">
              <a:rPr lang="en-US" smtClean="0"/>
              <a:t>6</a:t>
            </a:fld>
            <a:endParaRPr lang="en-US"/>
          </a:p>
        </p:txBody>
      </p:sp>
    </p:spTree>
    <p:extLst>
      <p:ext uri="{BB962C8B-B14F-4D97-AF65-F5344CB8AC3E}">
        <p14:creationId xmlns:p14="http://schemas.microsoft.com/office/powerpoint/2010/main" val="40867037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AFFF755-F31A-A14C-A6D6-0BEAAF7A3382}" type="slidenum">
              <a:rPr lang="en-US" smtClean="0"/>
              <a:t>7</a:t>
            </a:fld>
            <a:endParaRPr lang="en-US"/>
          </a:p>
        </p:txBody>
      </p:sp>
    </p:spTree>
    <p:extLst>
      <p:ext uri="{BB962C8B-B14F-4D97-AF65-F5344CB8AC3E}">
        <p14:creationId xmlns:p14="http://schemas.microsoft.com/office/powerpoint/2010/main" val="34054015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rgbClr val="ED7D31"/>
              </a:buClr>
              <a:buSzPts val="1400"/>
              <a:buFont typeface="Arial"/>
              <a:buNone/>
            </a:pPr>
            <a:r>
              <a:rPr lang="en-US" sz="1200" b="1" dirty="0">
                <a:solidFill>
                  <a:srgbClr val="ED7D31"/>
                </a:solidFill>
                <a:latin typeface="Arial" panose="020B0604020202020204" pitchFamily="34" charset="0"/>
                <a:ea typeface="Roboto"/>
                <a:cs typeface="Arial" panose="020B0604020202020204" pitchFamily="34" charset="0"/>
                <a:sym typeface="Roboto"/>
              </a:rPr>
              <a:t>Week #1—</a:t>
            </a:r>
            <a:r>
              <a:rPr lang="en-US" sz="1200" b="1" i="0" dirty="0">
                <a:solidFill>
                  <a:srgbClr val="ED7D31"/>
                </a:solidFill>
                <a:latin typeface="Arial" panose="020B0604020202020204" pitchFamily="34" charset="0"/>
                <a:ea typeface="Arial"/>
                <a:cs typeface="Arial" panose="020B0604020202020204" pitchFamily="34" charset="0"/>
                <a:sym typeface="Arial"/>
              </a:rPr>
              <a:t>Wednesday</a:t>
            </a:r>
          </a:p>
          <a:p>
            <a:pPr marL="171450" lvl="0" indent="-171450" algn="l" rtl="0">
              <a:spcBef>
                <a:spcPts val="0"/>
              </a:spcBef>
              <a:spcAft>
                <a:spcPts val="0"/>
              </a:spcAft>
              <a:buClr>
                <a:srgbClr val="ED7D31"/>
              </a:buClr>
              <a:buSzPts val="1400"/>
              <a:buFont typeface="Arial" panose="020B0604020202020204" pitchFamily="34" charset="0"/>
              <a:buChar char="•"/>
            </a:pPr>
            <a:r>
              <a:rPr lang="en-US" sz="1200" b="1" dirty="0">
                <a:latin typeface="Arial" panose="020B0604020202020204" pitchFamily="34" charset="0"/>
                <a:ea typeface="Roboto"/>
                <a:cs typeface="Arial" panose="020B0604020202020204" pitchFamily="34" charset="0"/>
                <a:sym typeface="Roboto"/>
              </a:rPr>
              <a:t>Go a little deeper. </a:t>
            </a:r>
            <a:r>
              <a:rPr lang="en-US" sz="1200" dirty="0">
                <a:latin typeface="Arial" panose="020B0604020202020204" pitchFamily="34" charset="0"/>
                <a:ea typeface="Roboto"/>
                <a:cs typeface="Arial" panose="020B0604020202020204" pitchFamily="34" charset="0"/>
                <a:sym typeface="Roboto"/>
              </a:rPr>
              <a:t>Students use the resources in the following hidden slides to explore this topic and explain their findings. Please print or project the hidden slides depending on the needs of your classroom. </a:t>
            </a:r>
          </a:p>
          <a:p>
            <a:pPr marL="171450" lvl="0" indent="-171450" algn="l" rtl="0">
              <a:spcBef>
                <a:spcPts val="0"/>
              </a:spcBef>
              <a:spcAft>
                <a:spcPts val="0"/>
              </a:spcAft>
              <a:buClr>
                <a:srgbClr val="ED7D31"/>
              </a:buClr>
              <a:buSzPts val="1400"/>
              <a:buFont typeface="Arial" panose="020B0604020202020204" pitchFamily="34" charset="0"/>
              <a:buChar char="•"/>
            </a:pPr>
            <a:endParaRPr lang="en-US" sz="1200" dirty="0">
              <a:latin typeface="Arial" panose="020B0604020202020204" pitchFamily="34" charset="0"/>
              <a:ea typeface="Roboto"/>
              <a:cs typeface="Arial" panose="020B0604020202020204" pitchFamily="34" charset="0"/>
              <a:sym typeface="Roboto"/>
            </a:endParaRPr>
          </a:p>
          <a:p>
            <a:pPr marL="171450" lvl="0" indent="-171450" algn="l" rtl="0">
              <a:spcBef>
                <a:spcPts val="0"/>
              </a:spcBef>
              <a:spcAft>
                <a:spcPts val="0"/>
              </a:spcAft>
              <a:buClr>
                <a:srgbClr val="ED7D31"/>
              </a:buClr>
              <a:buSzPts val="1400"/>
              <a:buFont typeface="Arial" panose="020B0604020202020204" pitchFamily="34" charset="0"/>
              <a:buChar char="•"/>
            </a:pPr>
            <a:r>
              <a:rPr lang="en-US" sz="1200" b="1" dirty="0">
                <a:latin typeface="Arial" panose="020B0604020202020204" pitchFamily="34" charset="0"/>
                <a:cs typeface="Arial" panose="020B0604020202020204" pitchFamily="34" charset="0"/>
                <a:sym typeface="Arial"/>
              </a:rPr>
              <a:t>Resources from Discovery Education:</a:t>
            </a:r>
          </a:p>
          <a:p>
            <a:pPr marL="628650" marR="0" lvl="1" indent="-171450">
              <a:spcBef>
                <a:spcPts val="0"/>
              </a:spcBef>
              <a:spcAft>
                <a:spcPts val="0"/>
              </a:spcAft>
              <a:buFont typeface="Arial" panose="020B0604020202020204" pitchFamily="34" charset="0"/>
              <a:buChar char="•"/>
            </a:pPr>
            <a:r>
              <a:rPr lang="en-US" sz="1200" dirty="0">
                <a:effectLst/>
                <a:latin typeface="Arial" panose="020B0604020202020204" pitchFamily="34" charset="0"/>
                <a:ea typeface="Aptos" panose="020B0004020202020204" pitchFamily="34" charset="0"/>
                <a:cs typeface="Arial" panose="020B0604020202020204" pitchFamily="34" charset="0"/>
              </a:rPr>
              <a:t>YouTube, “What is Advanced Plastics Recycling?”: </a:t>
            </a:r>
            <a:r>
              <a:rPr lang="en-US" sz="1200" u="sng"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3"/>
              </a:rPr>
              <a:t>https://youtu.be/vCYtNbfdZuY</a:t>
            </a:r>
            <a:endParaRPr lang="en-US" sz="1200" dirty="0">
              <a:effectLst/>
              <a:latin typeface="Arial" panose="020B0604020202020204" pitchFamily="34" charset="0"/>
              <a:ea typeface="Aptos" panose="020B0004020202020204" pitchFamily="34" charset="0"/>
              <a:cs typeface="Arial" panose="020B0604020202020204" pitchFamily="34" charset="0"/>
            </a:endParaRPr>
          </a:p>
          <a:p>
            <a:pPr marL="628650" marR="0" lvl="1" indent="-171450">
              <a:spcBef>
                <a:spcPts val="0"/>
              </a:spcBef>
              <a:spcAft>
                <a:spcPts val="0"/>
              </a:spcAft>
              <a:buFont typeface="Arial" panose="020B0604020202020204" pitchFamily="34" charset="0"/>
              <a:buChar char="•"/>
            </a:pPr>
            <a:r>
              <a:rPr lang="en-US" sz="1200" dirty="0">
                <a:effectLst/>
                <a:latin typeface="Arial" panose="020B0604020202020204" pitchFamily="34" charset="0"/>
                <a:ea typeface="Aptos" panose="020B0004020202020204" pitchFamily="34" charset="0"/>
                <a:cs typeface="Arial" panose="020B0604020202020204" pitchFamily="34" charset="0"/>
              </a:rPr>
              <a:t>YouTube, TED-Ed, “A brief history of plastic”: </a:t>
            </a:r>
            <a:r>
              <a:rPr lang="en-US" sz="1200" u="sng"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4"/>
              </a:rPr>
              <a:t>https://youtu.be/9GMbRG9CZJw</a:t>
            </a:r>
            <a:endParaRPr lang="en-US" sz="1200" dirty="0">
              <a:effectLst/>
              <a:latin typeface="Arial" panose="020B0604020202020204" pitchFamily="34" charset="0"/>
              <a:ea typeface="Aptos" panose="020B0004020202020204" pitchFamily="34" charset="0"/>
              <a:cs typeface="Arial" panose="020B0604020202020204" pitchFamily="34" charset="0"/>
            </a:endParaRPr>
          </a:p>
          <a:p>
            <a:pPr marL="628650" marR="0" lvl="1" indent="-171450">
              <a:spcBef>
                <a:spcPts val="0"/>
              </a:spcBef>
              <a:spcAft>
                <a:spcPts val="0"/>
              </a:spcAft>
              <a:buFont typeface="Arial" panose="020B0604020202020204" pitchFamily="34" charset="0"/>
              <a:buChar char="•"/>
            </a:pPr>
            <a:r>
              <a:rPr lang="en-US" sz="1200" dirty="0">
                <a:effectLst/>
                <a:latin typeface="Arial" panose="020B0604020202020204" pitchFamily="34" charset="0"/>
                <a:ea typeface="Aptos" panose="020B0004020202020204" pitchFamily="34" charset="0"/>
                <a:cs typeface="Arial" panose="020B0604020202020204" pitchFamily="34" charset="0"/>
              </a:rPr>
              <a:t>Reuters, “Bottles to bricks: Lego finds the right fit with recycled plastic”: </a:t>
            </a:r>
            <a:r>
              <a:rPr lang="en-US" sz="1200" u="sng"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5"/>
              </a:rPr>
              <a:t>https://www.reuters.com/business/sustainable-business/bottles-bricks-lego-finds-right-fit-with-recycled-plastic-2021-06-23/</a:t>
            </a:r>
            <a:endParaRPr lang="en-US" sz="1200" dirty="0">
              <a:effectLst/>
              <a:latin typeface="Arial" panose="020B0604020202020204" pitchFamily="34" charset="0"/>
              <a:ea typeface="Aptos" panose="020B0004020202020204" pitchFamily="34" charset="0"/>
              <a:cs typeface="Arial" panose="020B0604020202020204" pitchFamily="34" charset="0"/>
            </a:endParaRPr>
          </a:p>
          <a:p>
            <a:pPr marL="628650" marR="0" lvl="1" indent="-171450">
              <a:spcBef>
                <a:spcPts val="0"/>
              </a:spcBef>
              <a:spcAft>
                <a:spcPts val="0"/>
              </a:spcAft>
              <a:buFont typeface="Arial" panose="020B0604020202020204" pitchFamily="34" charset="0"/>
              <a:buChar char="•"/>
            </a:pPr>
            <a:r>
              <a:rPr lang="en-US" sz="1200" dirty="0">
                <a:effectLst/>
                <a:latin typeface="Arial" panose="020B0604020202020204" pitchFamily="34" charset="0"/>
                <a:ea typeface="Aptos" panose="020B0004020202020204" pitchFamily="34" charset="0"/>
                <a:cs typeface="Arial" panose="020B0604020202020204" pitchFamily="34" charset="0"/>
              </a:rPr>
              <a:t>Reuters, “Kenyan recycles plastic waste into bricks stronger than concrete”: </a:t>
            </a:r>
            <a:r>
              <a:rPr lang="en-US" sz="1200" u="sng"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6"/>
              </a:rPr>
              <a:t>https://www.reuters.com/article/idUSKBN2A211M/</a:t>
            </a:r>
            <a:endParaRPr lang="en-US" sz="1200" dirty="0">
              <a:effectLst/>
              <a:latin typeface="Arial" panose="020B0604020202020204" pitchFamily="34" charset="0"/>
              <a:ea typeface="Aptos" panose="020B0004020202020204" pitchFamily="34" charset="0"/>
              <a:cs typeface="Arial" panose="020B0604020202020204" pitchFamily="34" charset="0"/>
            </a:endParaRPr>
          </a:p>
          <a:p>
            <a:pPr marL="628650" lvl="1" indent="-171450">
              <a:buFont typeface="Arial" panose="020B0604020202020204" pitchFamily="34" charset="0"/>
              <a:buChar char="•"/>
            </a:pPr>
            <a:r>
              <a:rPr lang="en-US" sz="1200" dirty="0">
                <a:effectLst/>
                <a:latin typeface="Arial" panose="020B0604020202020204" pitchFamily="34" charset="0"/>
                <a:ea typeface="Aptos" panose="020B0004020202020204" pitchFamily="34" charset="0"/>
                <a:cs typeface="Arial" panose="020B0604020202020204" pitchFamily="34" charset="0"/>
              </a:rPr>
              <a:t>NOAA, “Ocean pollution and marine debris”: </a:t>
            </a:r>
            <a:r>
              <a:rPr lang="en-US" sz="1200" u="sng"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7"/>
              </a:rPr>
              <a:t>https://www.noaa.gov/education/resource-collections/ocean-coasts/ocean-pollution</a:t>
            </a:r>
            <a:r>
              <a:rPr lang="en-US" sz="1200" dirty="0">
                <a:effectLst/>
                <a:latin typeface="Arial" panose="020B0604020202020204" pitchFamily="34" charset="0"/>
                <a:cs typeface="Arial" panose="020B0604020202020204" pitchFamily="34" charset="0"/>
              </a:rPr>
              <a:t> </a:t>
            </a:r>
            <a:endParaRPr lang="en-US" sz="1200" b="0" i="0" dirty="0">
              <a:solidFill>
                <a:srgbClr val="0F0F0F"/>
              </a:solidFill>
              <a:effectLst/>
              <a:latin typeface="Arial" panose="020B0604020202020204" pitchFamily="34" charset="0"/>
              <a:cs typeface="Arial" panose="020B0604020202020204" pitchFamily="34" charset="0"/>
              <a:sym typeface="Arial"/>
            </a:endParaRPr>
          </a:p>
        </p:txBody>
      </p:sp>
      <p:sp>
        <p:nvSpPr>
          <p:cNvPr id="4" name="Slide Number Placeholder 3"/>
          <p:cNvSpPr>
            <a:spLocks noGrp="1"/>
          </p:cNvSpPr>
          <p:nvPr>
            <p:ph type="sldNum" sz="quarter" idx="5"/>
          </p:nvPr>
        </p:nvSpPr>
        <p:spPr/>
        <p:txBody>
          <a:bodyPr/>
          <a:lstStyle/>
          <a:p>
            <a:fld id="{5AFFF755-F31A-A14C-A6D6-0BEAAF7A3382}" type="slidenum">
              <a:rPr lang="en-US" smtClean="0"/>
              <a:t>8</a:t>
            </a:fld>
            <a:endParaRPr lang="en-US"/>
          </a:p>
        </p:txBody>
      </p:sp>
    </p:spTree>
    <p:extLst>
      <p:ext uri="{BB962C8B-B14F-4D97-AF65-F5344CB8AC3E}">
        <p14:creationId xmlns:p14="http://schemas.microsoft.com/office/powerpoint/2010/main" val="31357022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53D27CA-F6DB-33F5-371E-7BFC4A9980BB}"/>
              </a:ext>
            </a:extLst>
          </p:cNvPr>
          <p:cNvPicPr>
            <a:picLocks noChangeAspect="1"/>
          </p:cNvPicPr>
          <p:nvPr userDrawn="1"/>
        </p:nvPicPr>
        <p:blipFill rotWithShape="1">
          <a:blip r:embed="rId2"/>
          <a:srcRect l="1877" t="4639" r="23918" b="16384"/>
          <a:stretch/>
        </p:blipFill>
        <p:spPr>
          <a:xfrm>
            <a:off x="0" y="0"/>
            <a:ext cx="9144000" cy="6489812"/>
          </a:xfrm>
          <a:prstGeom prst="rect">
            <a:avLst/>
          </a:prstGeom>
        </p:spPr>
      </p:pic>
      <p:sp>
        <p:nvSpPr>
          <p:cNvPr id="2" name="Rectangle 1">
            <a:extLst>
              <a:ext uri="{FF2B5EF4-FFF2-40B4-BE49-F238E27FC236}">
                <a16:creationId xmlns:a16="http://schemas.microsoft.com/office/drawing/2014/main" id="{9D870C4E-8B62-A47E-1551-89A42E3AF777}"/>
              </a:ext>
            </a:extLst>
          </p:cNvPr>
          <p:cNvSpPr/>
          <p:nvPr userDrawn="1"/>
        </p:nvSpPr>
        <p:spPr>
          <a:xfrm>
            <a:off x="1" y="0"/>
            <a:ext cx="6497903" cy="6858000"/>
          </a:xfrm>
          <a:prstGeom prst="rect">
            <a:avLst/>
          </a:prstGeom>
          <a:gradFill>
            <a:gsLst>
              <a:gs pos="100000">
                <a:schemeClr val="bg1">
                  <a:alpha val="0"/>
                </a:schemeClr>
              </a:gs>
              <a:gs pos="73000">
                <a:srgbClr val="FFFFFF"/>
              </a:gs>
              <a:gs pos="86000">
                <a:schemeClr val="bg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E880D7A8-3691-7ADF-31DF-2D14360EC2A8}"/>
              </a:ext>
            </a:extLst>
          </p:cNvPr>
          <p:cNvSpPr/>
          <p:nvPr userDrawn="1"/>
        </p:nvSpPr>
        <p:spPr>
          <a:xfrm>
            <a:off x="1" y="6489812"/>
            <a:ext cx="9144000" cy="368188"/>
          </a:xfrm>
          <a:prstGeom prst="rect">
            <a:avLst/>
          </a:prstGeom>
          <a:gradFill>
            <a:gsLst>
              <a:gs pos="0">
                <a:schemeClr val="accent4"/>
              </a:gs>
              <a:gs pos="10000">
                <a:schemeClr val="accent3"/>
              </a:gs>
              <a:gs pos="56000">
                <a:schemeClr val="accent2"/>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9DB2FF9-532E-E439-8FA2-F264DAF5B0B8}"/>
              </a:ext>
            </a:extLst>
          </p:cNvPr>
          <p:cNvPicPr>
            <a:picLocks noChangeAspect="1"/>
          </p:cNvPicPr>
          <p:nvPr userDrawn="1"/>
        </p:nvPicPr>
        <p:blipFill>
          <a:blip r:embed="rId3"/>
          <a:srcRect t="254" b="254"/>
          <a:stretch/>
        </p:blipFill>
        <p:spPr>
          <a:xfrm>
            <a:off x="679408" y="259023"/>
            <a:ext cx="2533877" cy="1051887"/>
          </a:xfrm>
          <a:prstGeom prst="rect">
            <a:avLst/>
          </a:prstGeom>
        </p:spPr>
      </p:pic>
      <p:sp>
        <p:nvSpPr>
          <p:cNvPr id="3" name="Title 1">
            <a:extLst>
              <a:ext uri="{FF2B5EF4-FFF2-40B4-BE49-F238E27FC236}">
                <a16:creationId xmlns:a16="http://schemas.microsoft.com/office/drawing/2014/main" id="{26C9D776-201E-B189-AC04-51A5C456A00E}"/>
              </a:ext>
            </a:extLst>
          </p:cNvPr>
          <p:cNvSpPr>
            <a:spLocks noGrp="1"/>
          </p:cNvSpPr>
          <p:nvPr>
            <p:ph type="ctrTitle"/>
          </p:nvPr>
        </p:nvSpPr>
        <p:spPr>
          <a:xfrm>
            <a:off x="679408" y="2758251"/>
            <a:ext cx="3957805" cy="969264"/>
          </a:xfrm>
          <a:prstGeom prst="rect">
            <a:avLst/>
          </a:prstGeom>
        </p:spPr>
        <p:txBody>
          <a:bodyPr lIns="0" tIns="0" rIns="0" bIns="0" anchor="b">
            <a:noAutofit/>
          </a:bodyPr>
          <a:lstStyle>
            <a:lvl1pPr algn="l">
              <a:defRPr sz="4800" b="1">
                <a:solidFill>
                  <a:schemeClr val="tx1"/>
                </a:solidFill>
                <a:latin typeface="+mj-lt"/>
                <a:cs typeface="Calibri" panose="020F0502020204030204" pitchFamily="34" charset="0"/>
              </a:defRPr>
            </a:lvl1pPr>
          </a:lstStyle>
          <a:p>
            <a:r>
              <a:rPr lang="en-US" dirty="0"/>
              <a:t>Click to edit Master title style</a:t>
            </a:r>
          </a:p>
        </p:txBody>
      </p:sp>
      <p:sp>
        <p:nvSpPr>
          <p:cNvPr id="4" name="Subtitle 2">
            <a:extLst>
              <a:ext uri="{FF2B5EF4-FFF2-40B4-BE49-F238E27FC236}">
                <a16:creationId xmlns:a16="http://schemas.microsoft.com/office/drawing/2014/main" id="{E589B944-A653-D2B0-6CFD-BA9A4E4568CC}"/>
              </a:ext>
            </a:extLst>
          </p:cNvPr>
          <p:cNvSpPr>
            <a:spLocks noGrp="1"/>
          </p:cNvSpPr>
          <p:nvPr>
            <p:ph type="subTitle" idx="1"/>
          </p:nvPr>
        </p:nvSpPr>
        <p:spPr>
          <a:xfrm>
            <a:off x="731520" y="4073441"/>
            <a:ext cx="3905693" cy="677273"/>
          </a:xfrm>
          <a:prstGeom prst="rect">
            <a:avLst/>
          </a:prstGeom>
        </p:spPr>
        <p:txBody>
          <a:bodyPr lIns="0" tIns="0" rIns="0" bIns="0">
            <a:normAutofit/>
          </a:bodyPr>
          <a:lstStyle>
            <a:lvl1pPr marL="0" indent="0" algn="l">
              <a:buNone/>
              <a:defRPr sz="2000">
                <a:latin typeface="+mj-lt"/>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5" name="Straight Connector 4">
            <a:extLst>
              <a:ext uri="{FF2B5EF4-FFF2-40B4-BE49-F238E27FC236}">
                <a16:creationId xmlns:a16="http://schemas.microsoft.com/office/drawing/2014/main" id="{485E5A3A-C3AC-6338-1DFA-A88B5E73D755}"/>
              </a:ext>
            </a:extLst>
          </p:cNvPr>
          <p:cNvCxnSpPr>
            <a:cxnSpLocks/>
          </p:cNvCxnSpPr>
          <p:nvPr userDrawn="1"/>
        </p:nvCxnSpPr>
        <p:spPr>
          <a:xfrm>
            <a:off x="731520" y="3905719"/>
            <a:ext cx="733429"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00C08CF9-0BB1-6749-C3D8-AB54678DFE45}"/>
              </a:ext>
            </a:extLst>
          </p:cNvPr>
          <p:cNvPicPr>
            <a:picLocks noChangeAspect="1"/>
          </p:cNvPicPr>
          <p:nvPr userDrawn="1"/>
        </p:nvPicPr>
        <p:blipFill>
          <a:blip r:embed="rId4"/>
          <a:srcRect/>
          <a:stretch/>
        </p:blipFill>
        <p:spPr>
          <a:xfrm>
            <a:off x="731520" y="5644818"/>
            <a:ext cx="562812" cy="472761"/>
          </a:xfrm>
          <a:prstGeom prst="rect">
            <a:avLst/>
          </a:prstGeom>
        </p:spPr>
      </p:pic>
    </p:spTree>
    <p:extLst>
      <p:ext uri="{BB962C8B-B14F-4D97-AF65-F5344CB8AC3E}">
        <p14:creationId xmlns:p14="http://schemas.microsoft.com/office/powerpoint/2010/main" val="1141773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3385BB4-C653-68F0-6E75-49A3D5DD0747}"/>
              </a:ext>
            </a:extLst>
          </p:cNvPr>
          <p:cNvSpPr/>
          <p:nvPr userDrawn="1"/>
        </p:nvSpPr>
        <p:spPr>
          <a:xfrm>
            <a:off x="1" y="797442"/>
            <a:ext cx="9144000" cy="5146155"/>
          </a:xfrm>
          <a:prstGeom prst="rect">
            <a:avLst/>
          </a:prstGeom>
          <a:gradFill>
            <a:gsLst>
              <a:gs pos="0">
                <a:schemeClr val="accent4"/>
              </a:gs>
              <a:gs pos="10000">
                <a:schemeClr val="accent3"/>
              </a:gs>
              <a:gs pos="56000">
                <a:schemeClr val="accent2"/>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57200" y="1188720"/>
            <a:ext cx="8229600" cy="4297680"/>
          </a:xfrm>
        </p:spPr>
        <p:txBody>
          <a:bodyPr anchor="ctr"/>
          <a:lstStyle>
            <a:lvl1pPr algn="ctr">
              <a:lnSpc>
                <a:spcPct val="90000"/>
              </a:lnSpc>
              <a:spcBef>
                <a:spcPts val="600"/>
              </a:spcBef>
              <a:spcAft>
                <a:spcPts val="1400"/>
              </a:spcAft>
              <a:defRPr sz="4800" b="1">
                <a:solidFill>
                  <a:schemeClr val="bg1"/>
                </a:solidFill>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26419521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02B1EE9-D2DE-71B4-2D83-0B981A58BDE6}"/>
              </a:ext>
            </a:extLst>
          </p:cNvPr>
          <p:cNvSpPr/>
          <p:nvPr userDrawn="1"/>
        </p:nvSpPr>
        <p:spPr>
          <a:xfrm>
            <a:off x="1" y="797441"/>
            <a:ext cx="9144000" cy="2194560"/>
          </a:xfrm>
          <a:prstGeom prst="rect">
            <a:avLst/>
          </a:prstGeom>
          <a:gradFill>
            <a:gsLst>
              <a:gs pos="0">
                <a:schemeClr val="accent4"/>
              </a:gs>
              <a:gs pos="10000">
                <a:schemeClr val="accent3"/>
              </a:gs>
              <a:gs pos="56000">
                <a:schemeClr val="accent2"/>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199" y="1097280"/>
            <a:ext cx="8229600" cy="1554480"/>
          </a:xfrm>
        </p:spPr>
        <p:txBody>
          <a:bodyPr anchor="ctr"/>
          <a:lstStyle>
            <a:lvl1pPr algn="ctr">
              <a:lnSpc>
                <a:spcPct val="90000"/>
              </a:lnSpc>
              <a:spcBef>
                <a:spcPts val="600"/>
              </a:spcBef>
              <a:spcAft>
                <a:spcPts val="1400"/>
              </a:spcAft>
              <a:defRPr sz="4800" b="1">
                <a:solidFill>
                  <a:schemeClr val="bg1"/>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1DB72F79-A66E-81BB-5818-37AB0055AF1D}"/>
              </a:ext>
            </a:extLst>
          </p:cNvPr>
          <p:cNvSpPr>
            <a:spLocks noGrp="1"/>
          </p:cNvSpPr>
          <p:nvPr>
            <p:ph type="body" sz="quarter" idx="10"/>
          </p:nvPr>
        </p:nvSpPr>
        <p:spPr>
          <a:xfrm>
            <a:off x="786809" y="3291840"/>
            <a:ext cx="7570380" cy="2651760"/>
          </a:xfrm>
        </p:spPr>
        <p:txBody>
          <a:bodyPr/>
          <a:lstStyle>
            <a:lvl1pPr marL="0" indent="0" algn="ctr">
              <a:buNone/>
              <a:defRPr sz="3600" i="1"/>
            </a:lvl1pPr>
          </a:lstStyle>
          <a:p>
            <a:pPr lvl="0"/>
            <a:r>
              <a:rPr lang="en-US" dirty="0"/>
              <a:t>Click to edit Master text styles</a:t>
            </a:r>
          </a:p>
        </p:txBody>
      </p:sp>
    </p:spTree>
    <p:extLst>
      <p:ext uri="{BB962C8B-B14F-4D97-AF65-F5344CB8AC3E}">
        <p14:creationId xmlns:p14="http://schemas.microsoft.com/office/powerpoint/2010/main" val="3105844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199" y="896112"/>
            <a:ext cx="5760720" cy="731520"/>
          </a:xfrm>
        </p:spPr>
        <p:txBody>
          <a:bodyPr/>
          <a:lstStyle/>
          <a:p>
            <a:r>
              <a:rPr lang="en-US"/>
              <a:t>Click to edit Master title style</a:t>
            </a:r>
            <a:endParaRPr lang="en-US" dirty="0"/>
          </a:p>
        </p:txBody>
      </p:sp>
      <p:sp>
        <p:nvSpPr>
          <p:cNvPr id="3" name="Content Placeholder 2"/>
          <p:cNvSpPr>
            <a:spLocks noGrp="1"/>
          </p:cNvSpPr>
          <p:nvPr>
            <p:ph idx="1"/>
          </p:nvPr>
        </p:nvSpPr>
        <p:spPr>
          <a:xfrm>
            <a:off x="457199" y="1920240"/>
            <a:ext cx="8229600" cy="40233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79210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7199" y="1920240"/>
            <a:ext cx="4023360" cy="40233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63440" y="1920240"/>
            <a:ext cx="4023360" cy="40233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85748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61506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CEBB139-5868-7100-6435-776ED2878878}"/>
              </a:ext>
            </a:extLst>
          </p:cNvPr>
          <p:cNvSpPr/>
          <p:nvPr userDrawn="1"/>
        </p:nvSpPr>
        <p:spPr>
          <a:xfrm>
            <a:off x="0" y="744279"/>
            <a:ext cx="6911163" cy="14779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1">
            <a:extLst>
              <a:ext uri="{FF2B5EF4-FFF2-40B4-BE49-F238E27FC236}">
                <a16:creationId xmlns:a16="http://schemas.microsoft.com/office/drawing/2014/main" id="{EB7EDBFE-4E25-E3DD-1FF1-B928A6A09444}"/>
              </a:ext>
            </a:extLst>
          </p:cNvPr>
          <p:cNvSpPr>
            <a:spLocks noGrp="1"/>
          </p:cNvSpPr>
          <p:nvPr>
            <p:ph type="title"/>
          </p:nvPr>
        </p:nvSpPr>
        <p:spPr>
          <a:xfrm>
            <a:off x="457199" y="1004950"/>
            <a:ext cx="8229600" cy="5030090"/>
          </a:xfrm>
          <a:prstGeom prst="rect">
            <a:avLst/>
          </a:prstGeom>
        </p:spPr>
        <p:txBody>
          <a:bodyPr vert="horz" lIns="0" tIns="0" rIns="0" bIns="0" rtlCol="0" anchor="ctr">
            <a:noAutofit/>
          </a:bodyPr>
          <a:lstStyle>
            <a:lvl1pPr>
              <a:defRPr>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13473359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6E49743-8052-4277-D5BA-523E39A94CD5}"/>
              </a:ext>
            </a:extLst>
          </p:cNvPr>
          <p:cNvSpPr/>
          <p:nvPr userDrawn="1"/>
        </p:nvSpPr>
        <p:spPr>
          <a:xfrm>
            <a:off x="0" y="800670"/>
            <a:ext cx="6400800" cy="914400"/>
          </a:xfrm>
          <a:prstGeom prst="rect">
            <a:avLst/>
          </a:prstGeom>
          <a:gradFill>
            <a:gsLst>
              <a:gs pos="0">
                <a:schemeClr val="accent4"/>
              </a:gs>
              <a:gs pos="10000">
                <a:schemeClr val="accent3"/>
              </a:gs>
              <a:gs pos="56000">
                <a:schemeClr val="accent2"/>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199" y="896112"/>
            <a:ext cx="5760720" cy="731520"/>
          </a:xfrm>
          <a:prstGeom prst="rect">
            <a:avLst/>
          </a:prstGeom>
        </p:spPr>
        <p:txBody>
          <a:bodyPr vert="horz" lIns="0" tIns="0" rIns="0" bIns="0" rtlCol="0" anchor="ctr">
            <a:noAutofit/>
          </a:bodyPr>
          <a:lstStyle/>
          <a:p>
            <a:r>
              <a:rPr lang="en-US" dirty="0"/>
              <a:t>Click to edit Master title style</a:t>
            </a:r>
          </a:p>
        </p:txBody>
      </p:sp>
      <p:sp>
        <p:nvSpPr>
          <p:cNvPr id="3" name="Text Placeholder 2"/>
          <p:cNvSpPr>
            <a:spLocks noGrp="1"/>
          </p:cNvSpPr>
          <p:nvPr>
            <p:ph type="body" idx="1"/>
          </p:nvPr>
        </p:nvSpPr>
        <p:spPr>
          <a:xfrm>
            <a:off x="457199" y="1920238"/>
            <a:ext cx="8229600" cy="402336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Box 7">
            <a:extLst>
              <a:ext uri="{FF2B5EF4-FFF2-40B4-BE49-F238E27FC236}">
                <a16:creationId xmlns:a16="http://schemas.microsoft.com/office/drawing/2014/main" id="{C079BDE7-0B95-B169-6354-7841B89EC09D}"/>
              </a:ext>
            </a:extLst>
          </p:cNvPr>
          <p:cNvSpPr txBox="1"/>
          <p:nvPr userDrawn="1"/>
        </p:nvSpPr>
        <p:spPr>
          <a:xfrm>
            <a:off x="8312078" y="6493130"/>
            <a:ext cx="374721" cy="182880"/>
          </a:xfrm>
          <a:prstGeom prst="rect">
            <a:avLst/>
          </a:prstGeom>
          <a:noFill/>
        </p:spPr>
        <p:txBody>
          <a:bodyPr wrap="square" lIns="0" tIns="0" rIns="0" bIns="0" rtlCol="0" anchor="b">
            <a:noAutofit/>
          </a:bodyPr>
          <a:lstStyle/>
          <a:p>
            <a:pPr algn="r"/>
            <a:fld id="{AE97281F-8489-2C49-9B4F-A9A0E789A564}" type="slidenum">
              <a:rPr lang="en-US" sz="1000" b="0" i="0" smtClean="0">
                <a:solidFill>
                  <a:schemeClr val="accent1"/>
                </a:solidFill>
                <a:latin typeface="Arial" panose="020B0604020202020204" pitchFamily="34" charset="0"/>
                <a:ea typeface="DIN 2014 Bold" panose="020B0504020202020204" pitchFamily="34" charset="77"/>
                <a:cs typeface="Arial" panose="020B0604020202020204" pitchFamily="34" charset="0"/>
              </a:rPr>
              <a:pPr algn="r"/>
              <a:t>‹#›</a:t>
            </a:fld>
            <a:endParaRPr lang="en-US" sz="1000" b="0" i="0" dirty="0">
              <a:solidFill>
                <a:schemeClr val="accent1"/>
              </a:solidFill>
              <a:latin typeface="Arial" panose="020B0604020202020204" pitchFamily="34" charset="0"/>
              <a:ea typeface="DIN 2014 Bold" panose="020B0504020202020204" pitchFamily="34" charset="77"/>
              <a:cs typeface="Arial" panose="020B0604020202020204" pitchFamily="34" charset="0"/>
            </a:endParaRPr>
          </a:p>
        </p:txBody>
      </p:sp>
      <p:sp>
        <p:nvSpPr>
          <p:cNvPr id="9" name="Rectangle 8">
            <a:extLst>
              <a:ext uri="{FF2B5EF4-FFF2-40B4-BE49-F238E27FC236}">
                <a16:creationId xmlns:a16="http://schemas.microsoft.com/office/drawing/2014/main" id="{AFF9562D-5099-1ADE-0463-F38E211DFB09}"/>
              </a:ext>
            </a:extLst>
          </p:cNvPr>
          <p:cNvSpPr/>
          <p:nvPr userDrawn="1"/>
        </p:nvSpPr>
        <p:spPr>
          <a:xfrm>
            <a:off x="4109932" y="6530709"/>
            <a:ext cx="4245341" cy="107722"/>
          </a:xfrm>
          <a:prstGeom prst="rect">
            <a:avLst/>
          </a:prstGeom>
        </p:spPr>
        <p:txBody>
          <a:bodyPr wrap="square" lIns="0" tIns="0" rIns="0" bIns="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DE" sz="700" dirty="0">
                <a:solidFill>
                  <a:srgbClr val="221E1F"/>
                </a:solidFill>
                <a:effectLst/>
                <a:latin typeface="Arial" panose="020B0604020202020204" pitchFamily="34" charset="0"/>
                <a:cs typeface="Arial" panose="020B0604020202020204" pitchFamily="34" charset="0"/>
              </a:rPr>
              <a:t>Copyright © 2024 Discovery Education. All rights reserved. Discovery Education, Inc.</a:t>
            </a:r>
          </a:p>
        </p:txBody>
      </p:sp>
      <p:pic>
        <p:nvPicPr>
          <p:cNvPr id="10" name="Picture 9" descr="A picture containing dark, sitting, front, light&#10;&#10;Description automatically generated">
            <a:extLst>
              <a:ext uri="{FF2B5EF4-FFF2-40B4-BE49-F238E27FC236}">
                <a16:creationId xmlns:a16="http://schemas.microsoft.com/office/drawing/2014/main" id="{2E3F0542-53A8-908A-4639-F4A206FE43BF}"/>
              </a:ext>
            </a:extLst>
          </p:cNvPr>
          <p:cNvPicPr>
            <a:picLocks noChangeAspect="1"/>
          </p:cNvPicPr>
          <p:nvPr userDrawn="1"/>
        </p:nvPicPr>
        <p:blipFill>
          <a:blip r:embed="rId9"/>
          <a:stretch>
            <a:fillRect/>
          </a:stretch>
        </p:blipFill>
        <p:spPr>
          <a:xfrm>
            <a:off x="457199" y="6303695"/>
            <a:ext cx="394734" cy="334735"/>
          </a:xfrm>
          <a:prstGeom prst="rect">
            <a:avLst/>
          </a:prstGeom>
        </p:spPr>
      </p:pic>
      <p:pic>
        <p:nvPicPr>
          <p:cNvPr id="15" name="Picture 14">
            <a:extLst>
              <a:ext uri="{FF2B5EF4-FFF2-40B4-BE49-F238E27FC236}">
                <a16:creationId xmlns:a16="http://schemas.microsoft.com/office/drawing/2014/main" id="{C0392A0D-BEB4-DA07-0181-7940DC38F240}"/>
              </a:ext>
            </a:extLst>
          </p:cNvPr>
          <p:cNvPicPr>
            <a:picLocks noChangeAspect="1"/>
          </p:cNvPicPr>
          <p:nvPr userDrawn="1"/>
        </p:nvPicPr>
        <p:blipFill>
          <a:blip r:embed="rId10"/>
          <a:srcRect t="254" b="254"/>
          <a:stretch/>
        </p:blipFill>
        <p:spPr>
          <a:xfrm>
            <a:off x="457200" y="230191"/>
            <a:ext cx="1096472" cy="455178"/>
          </a:xfrm>
          <a:prstGeom prst="rect">
            <a:avLst/>
          </a:prstGeom>
        </p:spPr>
      </p:pic>
    </p:spTree>
    <p:extLst>
      <p:ext uri="{BB962C8B-B14F-4D97-AF65-F5344CB8AC3E}">
        <p14:creationId xmlns:p14="http://schemas.microsoft.com/office/powerpoint/2010/main" val="619289141"/>
      </p:ext>
    </p:extLst>
  </p:cSld>
  <p:clrMap bg1="lt1" tx1="dk1" bg2="lt2" tx2="dk2" accent1="accent1" accent2="accent2" accent3="accent3" accent4="accent4" accent5="accent5" accent6="accent6" hlink="hlink" folHlink="folHlink"/>
  <p:sldLayoutIdLst>
    <p:sldLayoutId id="2147483672" r:id="rId1"/>
    <p:sldLayoutId id="2147483663" r:id="rId2"/>
    <p:sldLayoutId id="2147483673" r:id="rId3"/>
    <p:sldLayoutId id="2147483662" r:id="rId4"/>
    <p:sldLayoutId id="2147483664" r:id="rId5"/>
    <p:sldLayoutId id="2147483666" r:id="rId6"/>
    <p:sldLayoutId id="2147483682" r:id="rId7"/>
  </p:sldLayoutIdLst>
  <p:hf hdr="0" ftr="0" dt="0"/>
  <p:txStyles>
    <p:titleStyle>
      <a:lvl1pPr algn="l" defTabSz="914400" rtl="0" eaLnBrk="1" latinLnBrk="0" hangingPunct="1">
        <a:lnSpc>
          <a:spcPct val="90000"/>
        </a:lnSpc>
        <a:spcBef>
          <a:spcPct val="0"/>
        </a:spcBef>
        <a:buNone/>
        <a:defRPr sz="2800" b="1" kern="1200">
          <a:solidFill>
            <a:schemeClr val="bg1"/>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1"/>
        </a:buClr>
        <a:buFont typeface="Arial" panose="020B0604020202020204" pitchFamily="34" charset="0"/>
        <a:buChar char="•"/>
        <a:defRPr lang="en-US" sz="1600" kern="1200" dirty="0">
          <a:solidFill>
            <a:schemeClr val="tx1"/>
          </a:solidFill>
          <a:latin typeface="+mn-lt"/>
          <a:ea typeface="+mn-ea"/>
          <a:cs typeface="+mn-cs"/>
        </a:defRPr>
      </a:lvl1pPr>
      <a:lvl2pPr marL="685800" indent="-228600" algn="l" defTabSz="914400" rtl="0" eaLnBrk="1" latinLnBrk="0" hangingPunct="1">
        <a:lnSpc>
          <a:spcPct val="100000"/>
        </a:lnSpc>
        <a:spcBef>
          <a:spcPts val="500"/>
        </a:spcBef>
        <a:buClr>
          <a:schemeClr val="accent1"/>
        </a:buClr>
        <a:buFont typeface="Arial" panose="020B0604020202020204" pitchFamily="34" charset="0"/>
        <a:buChar char="•"/>
        <a:defRPr lang="en-US" sz="1600" kern="1200" dirty="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accent1"/>
        </a:buClr>
        <a:buFont typeface="Arial" panose="020B0604020202020204" pitchFamily="34" charset="0"/>
        <a:buChar char="•"/>
        <a:defRPr lang="en-US" sz="1600" kern="1200" dirty="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accent1"/>
        </a:buClr>
        <a:buFont typeface="Arial" panose="020B0604020202020204" pitchFamily="34" charset="0"/>
        <a:buChar char="•"/>
        <a:defRPr lang="en-US" sz="1600" kern="1200" dirty="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accent1"/>
        </a:buClr>
        <a:buFont typeface="Arial" panose="020B0604020202020204" pitchFamily="34" charset="0"/>
        <a:buChar char="•"/>
        <a:defRPr lang="en-US" sz="16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video" Target="https://www.youtube.com/embed/YO7K0BQ-D_Y?feature=oembed" TargetMode="External"/><Relationship Id="rId6" Type="http://schemas.openxmlformats.org/officeDocument/2006/relationships/image" Target="../media/image5.png"/><Relationship Id="rId5" Type="http://schemas.openxmlformats.org/officeDocument/2006/relationships/hyperlink" Target="https://youngscientistlab.com/annual-challenge/finalists-mentors-judges/finalists/maanasa-mendu" TargetMode="External"/><Relationship Id="rId4" Type="http://schemas.openxmlformats.org/officeDocument/2006/relationships/image" Target="../media/image6.jpeg"/></Relationships>
</file>

<file path=ppt/slides/_rels/slide15.xml.rels><?xml version="1.0" encoding="UTF-8" standalone="yes"?>
<Relationships xmlns="http://schemas.openxmlformats.org/package/2006/relationships"><Relationship Id="rId3" Type="http://schemas.openxmlformats.org/officeDocument/2006/relationships/hyperlink" Target="mailto:YSC@discoveryed.com"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https://www3.epa.gov/carbon-footprint-calculator/" TargetMode="External"/><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hyperlink" Target="https://www.fueleconomy.gov/mpg/MPG.do?action=calcMPG" TargetMode="External"/><Relationship Id="rId4" Type="http://schemas.openxmlformats.org/officeDocument/2006/relationships/hyperlink" Target="https://fueleconomy.gov/"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xml"/><Relationship Id="rId1" Type="http://schemas.openxmlformats.org/officeDocument/2006/relationships/video" Target="https://www.youtube.com/embed/-KTymE5z4S8?feature=oembed" TargetMode="External"/><Relationship Id="rId6" Type="http://schemas.openxmlformats.org/officeDocument/2006/relationships/image" Target="../media/image9.jpeg"/><Relationship Id="rId5" Type="http://schemas.openxmlformats.org/officeDocument/2006/relationships/hyperlink" Target="https://youtu.be/-KTymE5z4S8" TargetMode="External"/><Relationship Id="rId4" Type="http://schemas.openxmlformats.org/officeDocument/2006/relationships/hyperlink" Target="https://youngscientistlab.com/annual-challenge/finalists-mentors-judges/winners/hannah-herbst"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mailto:YSC@discoveryed.com" TargetMode="External"/><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hyperlink" Target="https://www.youtube.com/embed/HdYfhPPBt0E" TargetMode="External"/><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video" Target="https://www.youtube.com/embed/t-nL3tf0OrM?feature=oembed" TargetMode="External"/><Relationship Id="rId6" Type="http://schemas.openxmlformats.org/officeDocument/2006/relationships/image" Target="../media/image11.png"/><Relationship Id="rId5" Type="http://schemas.openxmlformats.org/officeDocument/2006/relationships/hyperlink" Target="https://www.youtube.com/embed/t-nL3tf0OrM" TargetMode="External"/><Relationship Id="rId4" Type="http://schemas.openxmlformats.org/officeDocument/2006/relationships/image" Target="../media/image10.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hyperlink" Target="https://youngscientistlab.com/pdfs/2_annual-challenge/3M-YSC-ChallengeResource-ChallengeProjectTemplate.pdf" TargetMode="External"/><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hyperlink" Target="https://youngscientistlab.com/pdfs/2_annual-challenge/3M-YSC-ChallengeResource-Storyboard.pdf" TargetMode="External"/><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oceanservice.noaa.gov/facts/microplastics.html"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hyperlink" Target="https://youtu.be/nf8QHkSZr88" TargetMode="External"/><Relationship Id="rId5" Type="http://schemas.openxmlformats.org/officeDocument/2006/relationships/hyperlink" Target="https://education.nationalgeographic.org/resource/microplastics" TargetMode="External"/><Relationship Id="rId4" Type="http://schemas.openxmlformats.org/officeDocument/2006/relationships/hyperlink" Target="https://youtu.be/GFL7MK1-Pfs"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s://youtu.be/vCYtNbfdZuY" TargetMode="External"/><Relationship Id="rId7" Type="http://schemas.openxmlformats.org/officeDocument/2006/relationships/hyperlink" Target="https://www.noaa.gov/education/resource-collections/ocean-coasts/ocean-pollution"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hyperlink" Target="https://www.reuters.com/article/idUSKBN2A211M/" TargetMode="External"/><Relationship Id="rId5" Type="http://schemas.openxmlformats.org/officeDocument/2006/relationships/hyperlink" Target="https://www.reuters.com/business/sustainable-business/bottles-bricks-lego-finds-right-fit-with-recycled-plastic-2021-06-23/" TargetMode="External"/><Relationship Id="rId4" Type="http://schemas.openxmlformats.org/officeDocument/2006/relationships/hyperlink" Target="https://youtu.be/9GMbRG9CZJw"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C9775FB9-5666-25CA-7A08-3FD781002FCF}"/>
              </a:ext>
            </a:extLst>
          </p:cNvPr>
          <p:cNvSpPr>
            <a:spLocks noGrp="1"/>
          </p:cNvSpPr>
          <p:nvPr>
            <p:ph type="ctrTitle"/>
          </p:nvPr>
        </p:nvSpPr>
        <p:spPr/>
        <p:txBody>
          <a:bodyPr/>
          <a:lstStyle/>
          <a:p>
            <a:r>
              <a:rPr lang="en-US" dirty="0"/>
              <a:t>Innovating Your Future</a:t>
            </a:r>
          </a:p>
        </p:txBody>
      </p:sp>
      <p:sp>
        <p:nvSpPr>
          <p:cNvPr id="20" name="Subtitle 19">
            <a:extLst>
              <a:ext uri="{FF2B5EF4-FFF2-40B4-BE49-F238E27FC236}">
                <a16:creationId xmlns:a16="http://schemas.microsoft.com/office/drawing/2014/main" id="{6AF5AAF7-6BEB-5102-A64D-6DA68AC97E1D}"/>
              </a:ext>
            </a:extLst>
          </p:cNvPr>
          <p:cNvSpPr>
            <a:spLocks noGrp="1"/>
          </p:cNvSpPr>
          <p:nvPr>
            <p:ph type="subTitle" idx="1"/>
          </p:nvPr>
        </p:nvSpPr>
        <p:spPr/>
        <p:txBody>
          <a:bodyPr/>
          <a:lstStyle/>
          <a:p>
            <a:r>
              <a:rPr lang="en-US" dirty="0"/>
              <a:t>A 4-week inquiry-based roadmap to the 2024 Challenge</a:t>
            </a:r>
          </a:p>
        </p:txBody>
      </p:sp>
      <p:grpSp>
        <p:nvGrpSpPr>
          <p:cNvPr id="2" name="Group 1">
            <a:extLst>
              <a:ext uri="{FF2B5EF4-FFF2-40B4-BE49-F238E27FC236}">
                <a16:creationId xmlns:a16="http://schemas.microsoft.com/office/drawing/2014/main" id="{24DF1076-8A97-E32A-DCFC-23F9B596F65D}"/>
              </a:ext>
            </a:extLst>
          </p:cNvPr>
          <p:cNvGrpSpPr/>
          <p:nvPr/>
        </p:nvGrpSpPr>
        <p:grpSpPr>
          <a:xfrm>
            <a:off x="9323762" y="798554"/>
            <a:ext cx="2186427" cy="1901451"/>
            <a:chOff x="9323762" y="798554"/>
            <a:chExt cx="2186427" cy="1901451"/>
          </a:xfrm>
        </p:grpSpPr>
        <p:sp>
          <p:nvSpPr>
            <p:cNvPr id="3" name="Rounded Rectangular Callout 2">
              <a:extLst>
                <a:ext uri="{FF2B5EF4-FFF2-40B4-BE49-F238E27FC236}">
                  <a16:creationId xmlns:a16="http://schemas.microsoft.com/office/drawing/2014/main" id="{7B4D4980-124E-1CEF-2F2F-37D3744C9367}"/>
                </a:ext>
              </a:extLst>
            </p:cNvPr>
            <p:cNvSpPr/>
            <p:nvPr/>
          </p:nvSpPr>
          <p:spPr>
            <a:xfrm>
              <a:off x="9323762" y="798554"/>
              <a:ext cx="1995088" cy="1901451"/>
            </a:xfrm>
            <a:prstGeom prst="wedgeRoundRectCallout">
              <a:avLst>
                <a:gd name="adj1" fmla="val 27995"/>
                <a:gd name="adj2" fmla="val -95182"/>
                <a:gd name="adj3" fmla="val 16667"/>
              </a:avLst>
            </a:prstGeom>
            <a:solidFill>
              <a:srgbClr val="FFF2CD"/>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close up of a logo&#10;&#10;Description automatically generated">
              <a:extLst>
                <a:ext uri="{FF2B5EF4-FFF2-40B4-BE49-F238E27FC236}">
                  <a16:creationId xmlns:a16="http://schemas.microsoft.com/office/drawing/2014/main" id="{EBE06CE3-ADA3-B843-3275-3ABDF2D791FC}"/>
                </a:ext>
              </a:extLst>
            </p:cNvPr>
            <p:cNvPicPr>
              <a:picLocks noChangeAspect="1"/>
            </p:cNvPicPr>
            <p:nvPr/>
          </p:nvPicPr>
          <p:blipFill rotWithShape="1">
            <a:blip r:embed="rId3"/>
            <a:srcRect t="6014" b="1"/>
            <a:stretch/>
          </p:blipFill>
          <p:spPr>
            <a:xfrm>
              <a:off x="9473160" y="2206487"/>
              <a:ext cx="1485900" cy="346842"/>
            </a:xfrm>
            <a:prstGeom prst="rect">
              <a:avLst/>
            </a:prstGeom>
          </p:spPr>
        </p:pic>
        <p:sp>
          <p:nvSpPr>
            <p:cNvPr id="5" name="TextBox 4">
              <a:extLst>
                <a:ext uri="{FF2B5EF4-FFF2-40B4-BE49-F238E27FC236}">
                  <a16:creationId xmlns:a16="http://schemas.microsoft.com/office/drawing/2014/main" id="{9B5C750C-1320-DFF4-AA32-2FF78E06D40A}"/>
                </a:ext>
              </a:extLst>
            </p:cNvPr>
            <p:cNvSpPr txBox="1"/>
            <p:nvPr/>
          </p:nvSpPr>
          <p:spPr>
            <a:xfrm>
              <a:off x="9473160" y="964044"/>
              <a:ext cx="2037029" cy="1200329"/>
            </a:xfrm>
            <a:prstGeom prst="rect">
              <a:avLst/>
            </a:prstGeom>
            <a:noFill/>
          </p:spPr>
          <p:txBody>
            <a:bodyPr wrap="square" rtlCol="0">
              <a:spAutoFit/>
            </a:bodyPr>
            <a:lstStyle/>
            <a:p>
              <a:r>
                <a:rPr lang="en-US" dirty="0"/>
                <a:t>In order to play videos, click the Enable Content button above.</a:t>
              </a:r>
            </a:p>
          </p:txBody>
        </p:sp>
      </p:grpSp>
    </p:spTree>
    <p:extLst>
      <p:ext uri="{BB962C8B-B14F-4D97-AF65-F5344CB8AC3E}">
        <p14:creationId xmlns:p14="http://schemas.microsoft.com/office/powerpoint/2010/main" val="8963502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1" name="Table 11">
            <a:extLst>
              <a:ext uri="{FF2B5EF4-FFF2-40B4-BE49-F238E27FC236}">
                <a16:creationId xmlns:a16="http://schemas.microsoft.com/office/drawing/2014/main" id="{972E5D0B-FE35-2992-6282-B8C9F8C5DDB6}"/>
              </a:ext>
            </a:extLst>
          </p:cNvPr>
          <p:cNvGraphicFramePr>
            <a:graphicFrameLocks noGrp="1"/>
          </p:cNvGraphicFramePr>
          <p:nvPr>
            <p:ph idx="4294967295"/>
            <p:extLst>
              <p:ext uri="{D42A27DB-BD31-4B8C-83A1-F6EECF244321}">
                <p14:modId xmlns:p14="http://schemas.microsoft.com/office/powerpoint/2010/main" val="2612708050"/>
              </p:ext>
            </p:extLst>
          </p:nvPr>
        </p:nvGraphicFramePr>
        <p:xfrm>
          <a:off x="457199" y="1004951"/>
          <a:ext cx="8229600" cy="5036612"/>
        </p:xfrm>
        <a:graphic>
          <a:graphicData uri="http://schemas.openxmlformats.org/drawingml/2006/table">
            <a:tbl>
              <a:tblPr firstRow="1" bandRow="1">
                <a:tableStyleId>{B301B821-A1FF-4177-AEE7-76D212191A09}</a:tableStyleId>
              </a:tblPr>
              <a:tblGrid>
                <a:gridCol w="4054099">
                  <a:extLst>
                    <a:ext uri="{9D8B030D-6E8A-4147-A177-3AD203B41FA5}">
                      <a16:colId xmlns:a16="http://schemas.microsoft.com/office/drawing/2014/main" val="2306210658"/>
                    </a:ext>
                  </a:extLst>
                </a:gridCol>
                <a:gridCol w="4175501">
                  <a:extLst>
                    <a:ext uri="{9D8B030D-6E8A-4147-A177-3AD203B41FA5}">
                      <a16:colId xmlns:a16="http://schemas.microsoft.com/office/drawing/2014/main" val="3680044824"/>
                    </a:ext>
                  </a:extLst>
                </a:gridCol>
              </a:tblGrid>
              <a:tr h="504402">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t>Scientific Explanation</a:t>
                      </a:r>
                    </a:p>
                  </a:txBody>
                  <a:tcPr anchor="ct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tcPr>
                </a:tc>
                <a:tc hMerge="1">
                  <a:txBody>
                    <a:bodyPr/>
                    <a:lstStyle/>
                    <a:p>
                      <a:endParaRPr lang="en-US" dirty="0"/>
                    </a:p>
                  </a:txBody>
                  <a:tcPr/>
                </a:tc>
                <a:extLst>
                  <a:ext uri="{0D108BD9-81ED-4DB2-BD59-A6C34878D82A}">
                    <a16:rowId xmlns:a16="http://schemas.microsoft.com/office/drawing/2014/main" val="3077548571"/>
                  </a:ext>
                </a:extLst>
              </a:tr>
              <a:tr h="385503">
                <a:tc gridSpan="2">
                  <a:txBody>
                    <a:bodyPr/>
                    <a:lstStyle/>
                    <a:p>
                      <a:pPr algn="ctr"/>
                      <a:r>
                        <a:rPr lang="en-US" sz="1200" b="1" dirty="0"/>
                        <a:t>Key Questions</a:t>
                      </a:r>
                    </a:p>
                  </a:txBody>
                  <a:tcPr anchor="ct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solidFill>
                      <a:schemeClr val="accent1">
                        <a:lumMod val="40000"/>
                        <a:lumOff val="60000"/>
                      </a:schemeClr>
                    </a:solidFill>
                  </a:tcPr>
                </a:tc>
                <a:tc hMerge="1">
                  <a:txBody>
                    <a:bodyPr/>
                    <a:lstStyle/>
                    <a:p>
                      <a:endParaRPr lang="en-US" dirty="0"/>
                    </a:p>
                  </a:txBody>
                  <a:tcPr/>
                </a:tc>
                <a:extLst>
                  <a:ext uri="{0D108BD9-81ED-4DB2-BD59-A6C34878D82A}">
                    <a16:rowId xmlns:a16="http://schemas.microsoft.com/office/drawing/2014/main" val="2080514198"/>
                  </a:ext>
                </a:extLst>
              </a:tr>
              <a:tr h="8420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a:t>What was the question you wanted to answer?</a:t>
                      </a:r>
                    </a:p>
                    <a:p>
                      <a:pPr marL="0" lvl="0" indent="0" algn="l" rtl="0">
                        <a:spcBef>
                          <a:spcPts val="0"/>
                        </a:spcBef>
                        <a:spcAft>
                          <a:spcPts val="0"/>
                        </a:spcAft>
                        <a:buNone/>
                      </a:pPr>
                      <a:endParaRPr sz="1300" dirty="0"/>
                    </a:p>
                  </a:txBody>
                  <a:tcPr marL="91425" marR="91425" marT="91425" marB="91425">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tcPr>
                </a:tc>
                <a:tc>
                  <a:txBody>
                    <a:bodyPr/>
                    <a:lstStyle/>
                    <a:p>
                      <a:pPr marL="0" lvl="0" indent="0" algn="l" rtl="0">
                        <a:spcBef>
                          <a:spcPts val="0"/>
                        </a:spcBef>
                        <a:spcAft>
                          <a:spcPts val="0"/>
                        </a:spcAft>
                        <a:buNone/>
                      </a:pPr>
                      <a:r>
                        <a:rPr lang="en-US" sz="1200" b="1" dirty="0"/>
                        <a:t>Directions: </a:t>
                      </a:r>
                      <a:r>
                        <a:rPr lang="en-US" sz="1200" dirty="0"/>
                        <a:t>Write the question for the investigation. The question should be specific and able to be investigated. </a:t>
                      </a:r>
                      <a:endParaRPr sz="1300" dirty="0"/>
                    </a:p>
                  </a:txBody>
                  <a:tcPr marL="91425" marR="91425" marT="91425" marB="91425">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605722962"/>
                  </a:ext>
                </a:extLst>
              </a:tr>
              <a:tr h="907845">
                <a:tc>
                  <a:txBody>
                    <a:bodyPr/>
                    <a:lstStyle/>
                    <a:p>
                      <a:pPr marL="0" lvl="0" indent="0" algn="l" rtl="0">
                        <a:spcBef>
                          <a:spcPts val="0"/>
                        </a:spcBef>
                        <a:spcAft>
                          <a:spcPts val="0"/>
                        </a:spcAft>
                        <a:buNone/>
                      </a:pPr>
                      <a:endParaRPr sz="1200" dirty="0"/>
                    </a:p>
                  </a:txBody>
                  <a:tcPr marL="91425" marR="91425" marT="91425" marB="91425">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solidFill>
                      <a:schemeClr val="bg1"/>
                    </a:solidFill>
                  </a:tcPr>
                </a:tc>
                <a:tc>
                  <a:txBody>
                    <a:bodyPr/>
                    <a:lstStyle/>
                    <a:p>
                      <a:pPr marL="0" lvl="0" indent="0" algn="l" rtl="0">
                        <a:spcBef>
                          <a:spcPts val="0"/>
                        </a:spcBef>
                        <a:spcAft>
                          <a:spcPts val="0"/>
                        </a:spcAft>
                        <a:buNone/>
                      </a:pPr>
                      <a:r>
                        <a:rPr lang="en-US" sz="1200" b="1" dirty="0"/>
                        <a:t>Key Components:</a:t>
                      </a:r>
                    </a:p>
                    <a:p>
                      <a:pPr marL="171450" lvl="0" indent="-171450" algn="l" rtl="0">
                        <a:spcBef>
                          <a:spcPts val="0"/>
                        </a:spcBef>
                        <a:spcAft>
                          <a:spcPts val="0"/>
                        </a:spcAft>
                        <a:buFont typeface="Arial" panose="020B0604020202020204" pitchFamily="34" charset="0"/>
                        <a:buChar char="•"/>
                      </a:pPr>
                      <a:r>
                        <a:rPr lang="en-US" sz="1200" dirty="0"/>
                        <a:t>Specific (one general thought; does not combine two or more questions)</a:t>
                      </a:r>
                    </a:p>
                    <a:p>
                      <a:pPr marL="171450" lvl="0" indent="-171450" algn="l" rtl="0">
                        <a:spcBef>
                          <a:spcPts val="0"/>
                        </a:spcBef>
                        <a:spcAft>
                          <a:spcPts val="0"/>
                        </a:spcAft>
                        <a:buFont typeface="Arial" panose="020B0604020202020204" pitchFamily="34" charset="0"/>
                        <a:buChar char="•"/>
                      </a:pPr>
                      <a:r>
                        <a:rPr lang="en-US" sz="1200" dirty="0"/>
                        <a:t>Is able to be investigated </a:t>
                      </a:r>
                      <a:endParaRPr sz="1300" dirty="0"/>
                    </a:p>
                  </a:txBody>
                  <a:tcPr marL="91425" marR="91425" marT="91425" marB="91425">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620595200"/>
                  </a:ext>
                </a:extLst>
              </a:tr>
              <a:tr h="375359">
                <a:tc gridSpan="2">
                  <a:txBody>
                    <a:bodyPr/>
                    <a:lstStyle/>
                    <a:p>
                      <a:pPr marL="0" lvl="0" indent="0" algn="ctr" rtl="0">
                        <a:spcBef>
                          <a:spcPts val="0"/>
                        </a:spcBef>
                        <a:spcAft>
                          <a:spcPts val="0"/>
                        </a:spcAft>
                        <a:buNone/>
                      </a:pPr>
                      <a:r>
                        <a:rPr lang="en-US" sz="1200" b="1" dirty="0"/>
                        <a:t>Prior Knowledge</a:t>
                      </a:r>
                      <a:endParaRPr sz="1200" b="1" dirty="0"/>
                    </a:p>
                  </a:txBody>
                  <a:tcPr marL="91425" marR="91425" marT="91425" marB="91425" anchor="ct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solidFill>
                      <a:schemeClr val="accent1">
                        <a:lumMod val="40000"/>
                        <a:lumOff val="60000"/>
                      </a:schemeClr>
                    </a:solidFill>
                  </a:tcPr>
                </a:tc>
                <a:tc hMerge="1">
                  <a:txBody>
                    <a:bodyPr/>
                    <a:lstStyle/>
                    <a:p>
                      <a:endParaRPr lang="en-US"/>
                    </a:p>
                  </a:txBody>
                  <a:tcPr/>
                </a:tc>
                <a:extLst>
                  <a:ext uri="{0D108BD9-81ED-4DB2-BD59-A6C34878D82A}">
                    <a16:rowId xmlns:a16="http://schemas.microsoft.com/office/drawing/2014/main" val="2005263529"/>
                  </a:ext>
                </a:extLst>
              </a:tr>
              <a:tr h="949215">
                <a:tc>
                  <a:txBody>
                    <a:bodyPr/>
                    <a:lstStyle/>
                    <a:p>
                      <a:pPr marL="0" lvl="0" indent="0" algn="l" rtl="0">
                        <a:spcBef>
                          <a:spcPts val="0"/>
                        </a:spcBef>
                        <a:spcAft>
                          <a:spcPts val="0"/>
                        </a:spcAft>
                        <a:buNone/>
                      </a:pPr>
                      <a:r>
                        <a:rPr lang="en-US" sz="1200" b="1" dirty="0"/>
                        <a:t>Directions: </a:t>
                      </a:r>
                      <a:r>
                        <a:rPr lang="en-US" sz="1200" dirty="0"/>
                        <a:t>Briefly describe what you already know about the question. </a:t>
                      </a:r>
                      <a:endParaRPr sz="1200" dirty="0"/>
                    </a:p>
                  </a:txBody>
                  <a:tcPr marL="91425" marR="91425" marT="91425" marB="91425">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solidFill>
                      <a:schemeClr val="bg1"/>
                    </a:solidFill>
                  </a:tcPr>
                </a:tc>
                <a:tc>
                  <a:txBody>
                    <a:bodyPr/>
                    <a:lstStyle/>
                    <a:p>
                      <a:pPr marL="0" lvl="0" indent="0" algn="l" rtl="0">
                        <a:spcBef>
                          <a:spcPts val="0"/>
                        </a:spcBef>
                        <a:spcAft>
                          <a:spcPts val="0"/>
                        </a:spcAft>
                        <a:buNone/>
                      </a:pPr>
                      <a:r>
                        <a:rPr lang="en-US" sz="1200" b="1" dirty="0"/>
                        <a:t>Key Components:</a:t>
                      </a:r>
                    </a:p>
                    <a:p>
                      <a:pPr marL="171450" lvl="0" indent="-171450" algn="l" rtl="0">
                        <a:spcBef>
                          <a:spcPts val="0"/>
                        </a:spcBef>
                        <a:spcAft>
                          <a:spcPts val="0"/>
                        </a:spcAft>
                        <a:buFont typeface="Arial" panose="020B0604020202020204" pitchFamily="34" charset="0"/>
                        <a:buChar char="•"/>
                      </a:pPr>
                      <a:r>
                        <a:rPr lang="en-US" sz="1200" dirty="0"/>
                        <a:t>Shows what is already known (specific) </a:t>
                      </a:r>
                    </a:p>
                    <a:p>
                      <a:pPr marL="171450" lvl="0" indent="-171450" algn="l" rtl="0">
                        <a:spcBef>
                          <a:spcPts val="0"/>
                        </a:spcBef>
                        <a:spcAft>
                          <a:spcPts val="0"/>
                        </a:spcAft>
                        <a:buFont typeface="Arial" panose="020B0604020202020204" pitchFamily="34" charset="0"/>
                        <a:buChar char="•"/>
                      </a:pPr>
                      <a:r>
                        <a:rPr lang="en-US" sz="1200" dirty="0"/>
                        <a:t>Clear and concise </a:t>
                      </a:r>
                    </a:p>
                    <a:p>
                      <a:pPr marL="171450" lvl="0" indent="-171450" algn="l" rtl="0">
                        <a:spcBef>
                          <a:spcPts val="0"/>
                        </a:spcBef>
                        <a:spcAft>
                          <a:spcPts val="0"/>
                        </a:spcAft>
                        <a:buFont typeface="Arial" panose="020B0604020202020204" pitchFamily="34" charset="0"/>
                        <a:buChar char="•"/>
                      </a:pPr>
                      <a:r>
                        <a:rPr lang="en-US" sz="1200" dirty="0"/>
                        <a:t>Shows a logical connection to the question </a:t>
                      </a:r>
                      <a:endParaRPr sz="1200" dirty="0"/>
                    </a:p>
                  </a:txBody>
                  <a:tcPr marL="91425" marR="91425" marT="91425" marB="91425">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586376327"/>
                  </a:ext>
                </a:extLst>
              </a:tr>
              <a:tr h="1065742">
                <a:tc>
                  <a:txBody>
                    <a:bodyPr/>
                    <a:lstStyle/>
                    <a:p>
                      <a:pPr marL="0" lvl="0" indent="0" algn="ctr" rtl="0">
                        <a:spcBef>
                          <a:spcPts val="0"/>
                        </a:spcBef>
                        <a:spcAft>
                          <a:spcPts val="0"/>
                        </a:spcAft>
                        <a:buNone/>
                      </a:pPr>
                      <a:endParaRPr sz="1200" b="1" dirty="0"/>
                    </a:p>
                  </a:txBody>
                  <a:tcPr marL="91425" marR="91425" marT="91425" marB="91425">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solidFill>
                      <a:schemeClr val="bg1"/>
                    </a:solidFill>
                  </a:tcPr>
                </a:tc>
                <a:tc>
                  <a:txBody>
                    <a:bodyPr/>
                    <a:lstStyle/>
                    <a:p>
                      <a:pPr marL="0" lvl="0" indent="0" algn="ctr" rtl="0">
                        <a:spcBef>
                          <a:spcPts val="0"/>
                        </a:spcBef>
                        <a:spcAft>
                          <a:spcPts val="0"/>
                        </a:spcAft>
                        <a:buNone/>
                      </a:pPr>
                      <a:endParaRPr sz="1200" b="1" dirty="0"/>
                    </a:p>
                  </a:txBody>
                  <a:tcPr marL="91425" marR="91425" marT="91425" marB="91425">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844718250"/>
                  </a:ext>
                </a:extLst>
              </a:tr>
            </a:tbl>
          </a:graphicData>
        </a:graphic>
      </p:graphicFrame>
    </p:spTree>
    <p:extLst>
      <p:ext uri="{BB962C8B-B14F-4D97-AF65-F5344CB8AC3E}">
        <p14:creationId xmlns:p14="http://schemas.microsoft.com/office/powerpoint/2010/main" val="9520163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1" name="Table 11">
            <a:extLst>
              <a:ext uri="{FF2B5EF4-FFF2-40B4-BE49-F238E27FC236}">
                <a16:creationId xmlns:a16="http://schemas.microsoft.com/office/drawing/2014/main" id="{972E5D0B-FE35-2992-6282-B8C9F8C5DDB6}"/>
              </a:ext>
            </a:extLst>
          </p:cNvPr>
          <p:cNvGraphicFramePr>
            <a:graphicFrameLocks noGrp="1"/>
          </p:cNvGraphicFramePr>
          <p:nvPr>
            <p:ph idx="4294967295"/>
            <p:extLst>
              <p:ext uri="{D42A27DB-BD31-4B8C-83A1-F6EECF244321}">
                <p14:modId xmlns:p14="http://schemas.microsoft.com/office/powerpoint/2010/main" val="4253715115"/>
              </p:ext>
            </p:extLst>
          </p:nvPr>
        </p:nvGraphicFramePr>
        <p:xfrm>
          <a:off x="457199" y="1004951"/>
          <a:ext cx="8229600" cy="5049198"/>
        </p:xfrm>
        <a:graphic>
          <a:graphicData uri="http://schemas.openxmlformats.org/drawingml/2006/table">
            <a:tbl>
              <a:tblPr firstRow="1" bandRow="1">
                <a:tableStyleId>{B301B821-A1FF-4177-AEE7-76D212191A09}</a:tableStyleId>
              </a:tblPr>
              <a:tblGrid>
                <a:gridCol w="4054099">
                  <a:extLst>
                    <a:ext uri="{9D8B030D-6E8A-4147-A177-3AD203B41FA5}">
                      <a16:colId xmlns:a16="http://schemas.microsoft.com/office/drawing/2014/main" val="2306210658"/>
                    </a:ext>
                  </a:extLst>
                </a:gridCol>
                <a:gridCol w="4175501">
                  <a:extLst>
                    <a:ext uri="{9D8B030D-6E8A-4147-A177-3AD203B41FA5}">
                      <a16:colId xmlns:a16="http://schemas.microsoft.com/office/drawing/2014/main" val="3680044824"/>
                    </a:ext>
                  </a:extLst>
                </a:gridCol>
              </a:tblGrid>
              <a:tr h="508027">
                <a:tc gridSpan="2">
                  <a:txBody>
                    <a:bodyPr/>
                    <a:lstStyle/>
                    <a:p>
                      <a:pPr marL="0" lvl="0" indent="0" algn="ctr" rtl="0">
                        <a:spcBef>
                          <a:spcPts val="0"/>
                        </a:spcBef>
                        <a:spcAft>
                          <a:spcPts val="0"/>
                        </a:spcAft>
                        <a:buNone/>
                      </a:pPr>
                      <a:r>
                        <a:rPr lang="en-US" sz="1600" b="1" dirty="0"/>
                        <a:t>Evidence from this investigation </a:t>
                      </a:r>
                    </a:p>
                  </a:txBody>
                  <a:tcPr anchor="ct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tcPr>
                </a:tc>
                <a:tc hMerge="1">
                  <a:txBody>
                    <a:bodyPr/>
                    <a:lstStyle/>
                    <a:p>
                      <a:endParaRPr lang="en-US" dirty="0"/>
                    </a:p>
                  </a:txBody>
                  <a:tcPr/>
                </a:tc>
                <a:extLst>
                  <a:ext uri="{0D108BD9-81ED-4DB2-BD59-A6C34878D82A}">
                    <a16:rowId xmlns:a16="http://schemas.microsoft.com/office/drawing/2014/main" val="3077548571"/>
                  </a:ext>
                </a:extLst>
              </a:tr>
              <a:tr h="1432241">
                <a:tc>
                  <a:txBody>
                    <a:bodyPr/>
                    <a:lstStyle/>
                    <a:p>
                      <a:pPr marL="0" lvl="0" indent="0" algn="l" rtl="0">
                        <a:spcBef>
                          <a:spcPts val="0"/>
                        </a:spcBef>
                        <a:spcAft>
                          <a:spcPts val="0"/>
                        </a:spcAft>
                        <a:buNone/>
                      </a:pPr>
                      <a:endParaRPr sz="1300" dirty="0"/>
                    </a:p>
                  </a:txBody>
                  <a:tcPr marL="91425" marR="91425" marT="91425" marB="91425">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solidFill>
                      <a:schemeClr val="bg1"/>
                    </a:solidFill>
                  </a:tcPr>
                </a:tc>
                <a:tc>
                  <a:txBody>
                    <a:bodyPr/>
                    <a:lstStyle/>
                    <a:p>
                      <a:pPr marL="0" lvl="0" indent="0" algn="l" rtl="0">
                        <a:spcBef>
                          <a:spcPts val="0"/>
                        </a:spcBef>
                        <a:spcAft>
                          <a:spcPts val="0"/>
                        </a:spcAft>
                        <a:buNone/>
                      </a:pPr>
                      <a:r>
                        <a:rPr lang="en-US" sz="1200" b="1" dirty="0">
                          <a:solidFill>
                            <a:schemeClr val="tx1"/>
                          </a:solidFill>
                        </a:rPr>
                        <a:t>Directions: </a:t>
                      </a:r>
                      <a:r>
                        <a:rPr lang="en-US" sz="1200" b="0" dirty="0">
                          <a:solidFill>
                            <a:schemeClr val="tx1"/>
                          </a:solidFill>
                        </a:rPr>
                        <a:t>Record all of the evidence that has been collected. Evidence can be any data that helps answer the question appropriately and completely. Focus on what was found during the investigation. </a:t>
                      </a:r>
                    </a:p>
                  </a:txBody>
                  <a:tcPr marL="91425" marR="91425" marT="91425" marB="91425">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605722962"/>
                  </a:ext>
                </a:extLst>
              </a:tr>
              <a:tr h="853209">
                <a:tc>
                  <a:txBody>
                    <a:bodyPr/>
                    <a:lstStyle/>
                    <a:p>
                      <a:pPr marL="0" lvl="0" indent="0" algn="l" rtl="0">
                        <a:spcBef>
                          <a:spcPts val="0"/>
                        </a:spcBef>
                        <a:spcAft>
                          <a:spcPts val="0"/>
                        </a:spcAft>
                        <a:buNone/>
                      </a:pPr>
                      <a:endParaRPr sz="1200" dirty="0"/>
                    </a:p>
                  </a:txBody>
                  <a:tcPr marL="91425" marR="91425" marT="91425" marB="91425">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solidFill>
                      <a:schemeClr val="bg1"/>
                    </a:solidFill>
                  </a:tcPr>
                </a:tc>
                <a:tc>
                  <a:txBody>
                    <a:bodyPr/>
                    <a:lstStyle/>
                    <a:p>
                      <a:pPr marL="0" lvl="0" indent="0" algn="l" rtl="0">
                        <a:spcBef>
                          <a:spcPts val="0"/>
                        </a:spcBef>
                        <a:spcAft>
                          <a:spcPts val="0"/>
                        </a:spcAft>
                        <a:buClr>
                          <a:schemeClr val="dk1"/>
                        </a:buClr>
                        <a:buSzPts val="1100"/>
                        <a:buFont typeface="Arial"/>
                        <a:buNone/>
                      </a:pPr>
                      <a:r>
                        <a:rPr lang="en-US" sz="1200" b="1" dirty="0">
                          <a:solidFill>
                            <a:schemeClr val="tx1"/>
                          </a:solidFill>
                        </a:rPr>
                        <a:t>Key Components:</a:t>
                      </a:r>
                    </a:p>
                    <a:p>
                      <a:pPr marL="171450" lvl="0" indent="-171450" algn="l" rtl="0">
                        <a:spcBef>
                          <a:spcPts val="0"/>
                        </a:spcBef>
                        <a:spcAft>
                          <a:spcPts val="0"/>
                        </a:spcAft>
                        <a:buClr>
                          <a:schemeClr val="dk1"/>
                        </a:buClr>
                        <a:buSzPts val="1100"/>
                        <a:buFont typeface="Arial" panose="020B0604020202020204" pitchFamily="34" charset="0"/>
                        <a:buChar char="•"/>
                      </a:pPr>
                      <a:r>
                        <a:rPr lang="en-US" sz="1200" dirty="0">
                          <a:solidFill>
                            <a:schemeClr val="tx1"/>
                          </a:solidFill>
                        </a:rPr>
                        <a:t>Data (from an investigation or other sources, such as observations, reading material, archived data, etc.)</a:t>
                      </a:r>
                    </a:p>
                    <a:p>
                      <a:pPr marL="171450" lvl="0" indent="-171450" algn="l" rtl="0">
                        <a:spcBef>
                          <a:spcPts val="0"/>
                        </a:spcBef>
                        <a:spcAft>
                          <a:spcPts val="0"/>
                        </a:spcAft>
                        <a:buClr>
                          <a:schemeClr val="dk1"/>
                        </a:buClr>
                        <a:buSzPts val="1100"/>
                        <a:buFont typeface="Arial" panose="020B0604020202020204" pitchFamily="34" charset="0"/>
                        <a:buChar char="•"/>
                      </a:pPr>
                      <a:r>
                        <a:rPr lang="en-US" sz="1200" dirty="0">
                          <a:solidFill>
                            <a:schemeClr val="tx1"/>
                          </a:solidFill>
                        </a:rPr>
                        <a:t>Appropriate (data applies directly to the question)</a:t>
                      </a:r>
                    </a:p>
                    <a:p>
                      <a:pPr marL="171450" lvl="0" indent="-171450" algn="l" rtl="0">
                        <a:spcBef>
                          <a:spcPts val="0"/>
                        </a:spcBef>
                        <a:spcAft>
                          <a:spcPts val="0"/>
                        </a:spcAft>
                        <a:buClr>
                          <a:schemeClr val="dk1"/>
                        </a:buClr>
                        <a:buSzPts val="1100"/>
                        <a:buFont typeface="Arial" panose="020B0604020202020204" pitchFamily="34" charset="0"/>
                        <a:buChar char="•"/>
                      </a:pPr>
                      <a:r>
                        <a:rPr lang="en-US" sz="1200" dirty="0">
                          <a:solidFill>
                            <a:schemeClr val="tx1"/>
                          </a:solidFill>
                        </a:rPr>
                        <a:t>Sufficient (uses enough data to completely answer the question) </a:t>
                      </a:r>
                    </a:p>
                    <a:p>
                      <a:pPr marL="0" lvl="0" indent="0" algn="l" rtl="0">
                        <a:spcBef>
                          <a:spcPts val="0"/>
                        </a:spcBef>
                        <a:spcAft>
                          <a:spcPts val="0"/>
                        </a:spcAft>
                        <a:buClr>
                          <a:schemeClr val="dk1"/>
                        </a:buClr>
                        <a:buSzPts val="1100"/>
                        <a:buFont typeface="Arial"/>
                        <a:buNone/>
                      </a:pPr>
                      <a:endParaRPr lang="en-US" sz="1200" dirty="0">
                        <a:solidFill>
                          <a:schemeClr val="tx1"/>
                        </a:solidFill>
                      </a:endParaRPr>
                    </a:p>
                    <a:p>
                      <a:pPr marL="0" lvl="0" indent="0" algn="l" rtl="0">
                        <a:spcBef>
                          <a:spcPts val="0"/>
                        </a:spcBef>
                        <a:spcAft>
                          <a:spcPts val="0"/>
                        </a:spcAft>
                        <a:buClr>
                          <a:schemeClr val="dk1"/>
                        </a:buClr>
                        <a:buSzPts val="1100"/>
                        <a:buFont typeface="Arial"/>
                        <a:buNone/>
                      </a:pPr>
                      <a:endParaRPr lang="en-US" sz="1200" dirty="0">
                        <a:solidFill>
                          <a:schemeClr val="tx1"/>
                        </a:solidFill>
                      </a:endParaRPr>
                    </a:p>
                    <a:p>
                      <a:pPr marL="0" lvl="0" indent="0" algn="l" rtl="0">
                        <a:spcBef>
                          <a:spcPts val="0"/>
                        </a:spcBef>
                        <a:spcAft>
                          <a:spcPts val="0"/>
                        </a:spcAft>
                        <a:buClr>
                          <a:schemeClr val="dk1"/>
                        </a:buClr>
                        <a:buSzPts val="1100"/>
                        <a:buFont typeface="Arial"/>
                        <a:buNone/>
                      </a:pPr>
                      <a:endParaRPr lang="en-US" sz="1200" dirty="0">
                        <a:solidFill>
                          <a:schemeClr val="tx1"/>
                        </a:solidFill>
                      </a:endParaRPr>
                    </a:p>
                    <a:p>
                      <a:pPr marL="0" lvl="0" indent="0" algn="l" rtl="0">
                        <a:spcBef>
                          <a:spcPts val="0"/>
                        </a:spcBef>
                        <a:spcAft>
                          <a:spcPts val="0"/>
                        </a:spcAft>
                        <a:buClr>
                          <a:schemeClr val="dk1"/>
                        </a:buClr>
                        <a:buSzPts val="1100"/>
                        <a:buFont typeface="Arial"/>
                        <a:buNone/>
                      </a:pPr>
                      <a:endParaRPr lang="en-US" sz="1200" dirty="0">
                        <a:solidFill>
                          <a:schemeClr val="tx1"/>
                        </a:solidFill>
                      </a:endParaRPr>
                    </a:p>
                    <a:p>
                      <a:pPr marL="0" lvl="0" indent="0" algn="l" rtl="0">
                        <a:spcBef>
                          <a:spcPts val="0"/>
                        </a:spcBef>
                        <a:spcAft>
                          <a:spcPts val="0"/>
                        </a:spcAft>
                        <a:buClr>
                          <a:schemeClr val="dk1"/>
                        </a:buClr>
                        <a:buSzPts val="1100"/>
                        <a:buFont typeface="Arial"/>
                        <a:buNone/>
                      </a:pPr>
                      <a:endParaRPr lang="en-US" sz="1200" dirty="0">
                        <a:solidFill>
                          <a:schemeClr val="tx1"/>
                        </a:solidFill>
                      </a:endParaRPr>
                    </a:p>
                    <a:p>
                      <a:pPr marL="0" lvl="0" indent="0" algn="l" rtl="0">
                        <a:spcBef>
                          <a:spcPts val="0"/>
                        </a:spcBef>
                        <a:spcAft>
                          <a:spcPts val="0"/>
                        </a:spcAft>
                        <a:buClr>
                          <a:schemeClr val="dk1"/>
                        </a:buClr>
                        <a:buSzPts val="1100"/>
                        <a:buFont typeface="Arial"/>
                        <a:buNone/>
                      </a:pPr>
                      <a:endParaRPr lang="en-US" sz="1200" dirty="0">
                        <a:solidFill>
                          <a:schemeClr val="tx1"/>
                        </a:solidFill>
                      </a:endParaRPr>
                    </a:p>
                    <a:p>
                      <a:pPr marL="0" lvl="0" indent="0" algn="l" rtl="0">
                        <a:spcBef>
                          <a:spcPts val="0"/>
                        </a:spcBef>
                        <a:spcAft>
                          <a:spcPts val="0"/>
                        </a:spcAft>
                        <a:buClr>
                          <a:schemeClr val="dk1"/>
                        </a:buClr>
                        <a:buSzPts val="1100"/>
                        <a:buFont typeface="Arial"/>
                        <a:buNone/>
                      </a:pPr>
                      <a:endParaRPr lang="en-US" sz="1200" dirty="0">
                        <a:solidFill>
                          <a:schemeClr val="tx1"/>
                        </a:solidFill>
                      </a:endParaRPr>
                    </a:p>
                    <a:p>
                      <a:pPr marL="0" lvl="0" indent="0" algn="l" rtl="0">
                        <a:spcBef>
                          <a:spcPts val="0"/>
                        </a:spcBef>
                        <a:spcAft>
                          <a:spcPts val="0"/>
                        </a:spcAft>
                        <a:buClr>
                          <a:schemeClr val="dk1"/>
                        </a:buClr>
                        <a:buSzPts val="1100"/>
                        <a:buFont typeface="Arial"/>
                        <a:buNone/>
                      </a:pPr>
                      <a:endParaRPr lang="en-US" sz="1200" dirty="0">
                        <a:solidFill>
                          <a:schemeClr val="tx1"/>
                        </a:solidFill>
                      </a:endParaRPr>
                    </a:p>
                    <a:p>
                      <a:pPr marL="0" lvl="0" indent="0" algn="l" rtl="0">
                        <a:spcBef>
                          <a:spcPts val="0"/>
                        </a:spcBef>
                        <a:spcAft>
                          <a:spcPts val="0"/>
                        </a:spcAft>
                        <a:buClr>
                          <a:schemeClr val="dk1"/>
                        </a:buClr>
                        <a:buSzPts val="1100"/>
                        <a:buFont typeface="Arial"/>
                        <a:buNone/>
                      </a:pPr>
                      <a:endParaRPr lang="en-US" sz="1200" dirty="0">
                        <a:solidFill>
                          <a:schemeClr val="tx1"/>
                        </a:solidFill>
                      </a:endParaRPr>
                    </a:p>
                    <a:p>
                      <a:pPr marL="0" lvl="0" indent="0" algn="l" rtl="0">
                        <a:spcBef>
                          <a:spcPts val="0"/>
                        </a:spcBef>
                        <a:spcAft>
                          <a:spcPts val="0"/>
                        </a:spcAft>
                        <a:buClr>
                          <a:schemeClr val="dk1"/>
                        </a:buClr>
                        <a:buSzPts val="1100"/>
                        <a:buFont typeface="Arial"/>
                        <a:buNone/>
                      </a:pPr>
                      <a:endParaRPr lang="en-US" sz="1200" dirty="0">
                        <a:solidFill>
                          <a:schemeClr val="tx1"/>
                        </a:solidFill>
                      </a:endParaRPr>
                    </a:p>
                  </a:txBody>
                  <a:tcPr marL="91425" marR="91425" marT="91425" marB="91425">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620595200"/>
                  </a:ext>
                </a:extLst>
              </a:tr>
            </a:tbl>
          </a:graphicData>
        </a:graphic>
      </p:graphicFrame>
    </p:spTree>
    <p:extLst>
      <p:ext uri="{BB962C8B-B14F-4D97-AF65-F5344CB8AC3E}">
        <p14:creationId xmlns:p14="http://schemas.microsoft.com/office/powerpoint/2010/main" val="33105309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1" name="Table 11">
            <a:extLst>
              <a:ext uri="{FF2B5EF4-FFF2-40B4-BE49-F238E27FC236}">
                <a16:creationId xmlns:a16="http://schemas.microsoft.com/office/drawing/2014/main" id="{972E5D0B-FE35-2992-6282-B8C9F8C5DDB6}"/>
              </a:ext>
            </a:extLst>
          </p:cNvPr>
          <p:cNvGraphicFramePr>
            <a:graphicFrameLocks noGrp="1"/>
          </p:cNvGraphicFramePr>
          <p:nvPr>
            <p:ph idx="4294967295"/>
            <p:extLst>
              <p:ext uri="{D42A27DB-BD31-4B8C-83A1-F6EECF244321}">
                <p14:modId xmlns:p14="http://schemas.microsoft.com/office/powerpoint/2010/main" val="1716730948"/>
              </p:ext>
            </p:extLst>
          </p:nvPr>
        </p:nvGraphicFramePr>
        <p:xfrm>
          <a:off x="457199" y="1004951"/>
          <a:ext cx="8229600" cy="5014493"/>
        </p:xfrm>
        <a:graphic>
          <a:graphicData uri="http://schemas.openxmlformats.org/drawingml/2006/table">
            <a:tbl>
              <a:tblPr firstRow="1" bandRow="1">
                <a:tableStyleId>{B301B821-A1FF-4177-AEE7-76D212191A09}</a:tableStyleId>
              </a:tblPr>
              <a:tblGrid>
                <a:gridCol w="4054099">
                  <a:extLst>
                    <a:ext uri="{9D8B030D-6E8A-4147-A177-3AD203B41FA5}">
                      <a16:colId xmlns:a16="http://schemas.microsoft.com/office/drawing/2014/main" val="2306210658"/>
                    </a:ext>
                  </a:extLst>
                </a:gridCol>
                <a:gridCol w="4175501">
                  <a:extLst>
                    <a:ext uri="{9D8B030D-6E8A-4147-A177-3AD203B41FA5}">
                      <a16:colId xmlns:a16="http://schemas.microsoft.com/office/drawing/2014/main" val="3680044824"/>
                    </a:ext>
                  </a:extLst>
                </a:gridCol>
              </a:tblGrid>
              <a:tr h="504402">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t>Textual Evidence</a:t>
                      </a:r>
                    </a:p>
                  </a:txBody>
                  <a:tcPr anchor="ct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tcPr>
                </a:tc>
                <a:tc hMerge="1">
                  <a:txBody>
                    <a:bodyPr/>
                    <a:lstStyle/>
                    <a:p>
                      <a:endParaRPr lang="en-US" dirty="0"/>
                    </a:p>
                  </a:txBody>
                  <a:tcPr/>
                </a:tc>
                <a:extLst>
                  <a:ext uri="{0D108BD9-81ED-4DB2-BD59-A6C34878D82A}">
                    <a16:rowId xmlns:a16="http://schemas.microsoft.com/office/drawing/2014/main" val="3077548571"/>
                  </a:ext>
                </a:extLst>
              </a:tr>
              <a:tr h="907845">
                <a:tc>
                  <a:txBody>
                    <a:bodyPr/>
                    <a:lstStyle/>
                    <a:p>
                      <a:pPr marL="0" lvl="0" indent="0" algn="l" rtl="0">
                        <a:spcBef>
                          <a:spcPts val="0"/>
                        </a:spcBef>
                        <a:spcAft>
                          <a:spcPts val="0"/>
                        </a:spcAft>
                        <a:buNone/>
                      </a:pPr>
                      <a:r>
                        <a:rPr lang="en-US" sz="1200" b="1" dirty="0"/>
                        <a:t>Directions: </a:t>
                      </a:r>
                      <a:r>
                        <a:rPr lang="en-US" sz="1200" b="0" dirty="0"/>
                        <a:t>Record all of the textual evidence that has been collected that specifically addresses the question. </a:t>
                      </a:r>
                      <a:endParaRPr sz="1200" b="0" dirty="0"/>
                    </a:p>
                  </a:txBody>
                  <a:tcPr marL="91425" marR="91425" marT="91425" marB="91425">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solidFill>
                      <a:schemeClr val="bg1"/>
                    </a:solidFill>
                  </a:tcPr>
                </a:tc>
                <a:tc>
                  <a:txBody>
                    <a:bodyPr/>
                    <a:lstStyle/>
                    <a:p>
                      <a:pPr marL="0" lvl="0" indent="0" algn="l" rtl="0">
                        <a:spcBef>
                          <a:spcPts val="0"/>
                        </a:spcBef>
                        <a:spcAft>
                          <a:spcPts val="0"/>
                        </a:spcAft>
                        <a:buNone/>
                      </a:pPr>
                      <a:r>
                        <a:rPr lang="en-US" sz="1200" b="1" dirty="0"/>
                        <a:t>Key Components: </a:t>
                      </a:r>
                    </a:p>
                    <a:p>
                      <a:pPr marL="171450" lvl="0" indent="-171450" algn="l" rtl="0">
                        <a:spcBef>
                          <a:spcPts val="0"/>
                        </a:spcBef>
                        <a:spcAft>
                          <a:spcPts val="0"/>
                        </a:spcAft>
                        <a:buFont typeface="Arial" panose="020B0604020202020204" pitchFamily="34" charset="0"/>
                        <a:buChar char="•"/>
                      </a:pPr>
                      <a:r>
                        <a:rPr lang="en-US" sz="1200" b="0" dirty="0"/>
                        <a:t>Data from text sources (include citations) </a:t>
                      </a:r>
                    </a:p>
                    <a:p>
                      <a:pPr marL="171450" lvl="0" indent="-171450" algn="l" rtl="0">
                        <a:spcBef>
                          <a:spcPts val="0"/>
                        </a:spcBef>
                        <a:spcAft>
                          <a:spcPts val="0"/>
                        </a:spcAft>
                        <a:buFont typeface="Arial" panose="020B0604020202020204" pitchFamily="34" charset="0"/>
                        <a:buChar char="•"/>
                      </a:pPr>
                      <a:r>
                        <a:rPr lang="en-US" sz="1200" b="0" dirty="0"/>
                        <a:t>Appropriate (direct relationship between data and question) </a:t>
                      </a:r>
                    </a:p>
                    <a:p>
                      <a:pPr marL="171450" lvl="0" indent="-171450" algn="l" rtl="0">
                        <a:spcBef>
                          <a:spcPts val="0"/>
                        </a:spcBef>
                        <a:spcAft>
                          <a:spcPts val="0"/>
                        </a:spcAft>
                        <a:buFont typeface="Arial" panose="020B0604020202020204" pitchFamily="34" charset="0"/>
                        <a:buChar char="•"/>
                      </a:pPr>
                      <a:r>
                        <a:rPr lang="en-US" sz="1200" b="0" dirty="0"/>
                        <a:t>Sufficient (uses enough data to completely answer the question) </a:t>
                      </a:r>
                      <a:endParaRPr sz="1200" b="0" dirty="0"/>
                    </a:p>
                  </a:txBody>
                  <a:tcPr marL="91425" marR="91425" marT="91425" marB="91425">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620595200"/>
                  </a:ext>
                </a:extLst>
              </a:tr>
              <a:tr h="375359">
                <a:tc>
                  <a:txBody>
                    <a:bodyPr/>
                    <a:lstStyle/>
                    <a:p>
                      <a:pPr marL="0" lvl="0" indent="0" algn="ctr" rtl="0">
                        <a:spcBef>
                          <a:spcPts val="0"/>
                        </a:spcBef>
                        <a:spcAft>
                          <a:spcPts val="0"/>
                        </a:spcAft>
                        <a:buNone/>
                      </a:pPr>
                      <a:r>
                        <a:rPr lang="en-US" sz="1200" b="1" dirty="0"/>
                        <a:t>Textual Data </a:t>
                      </a:r>
                      <a:endParaRPr sz="1200" b="1" dirty="0"/>
                    </a:p>
                  </a:txBody>
                  <a:tcPr marL="91425" marR="91425" marT="91425" marB="91425">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solidFill>
                      <a:schemeClr val="accent1">
                        <a:lumMod val="40000"/>
                        <a:lumOff val="60000"/>
                      </a:schemeClr>
                    </a:solidFill>
                  </a:tcPr>
                </a:tc>
                <a:tc>
                  <a:txBody>
                    <a:bodyPr/>
                    <a:lstStyle/>
                    <a:p>
                      <a:pPr marL="0" lvl="0" indent="0" algn="ctr" rtl="0">
                        <a:spcBef>
                          <a:spcPts val="0"/>
                        </a:spcBef>
                        <a:spcAft>
                          <a:spcPts val="0"/>
                        </a:spcAft>
                        <a:buNone/>
                      </a:pPr>
                      <a:r>
                        <a:rPr lang="en-US" sz="1200" b="1" dirty="0"/>
                        <a:t>Citation/Reference </a:t>
                      </a:r>
                      <a:endParaRPr sz="1200" b="1" dirty="0"/>
                    </a:p>
                  </a:txBody>
                  <a:tcPr marL="91425" marR="91425" marT="91425" marB="91425">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005263529"/>
                  </a:ext>
                </a:extLst>
              </a:tr>
              <a:tr h="475767">
                <a:tc>
                  <a:txBody>
                    <a:bodyPr/>
                    <a:lstStyle/>
                    <a:p>
                      <a:pPr marL="0" lvl="0" indent="0" algn="l" rtl="0">
                        <a:spcBef>
                          <a:spcPts val="0"/>
                        </a:spcBef>
                        <a:spcAft>
                          <a:spcPts val="0"/>
                        </a:spcAft>
                        <a:buNone/>
                      </a:pPr>
                      <a:endParaRPr sz="1200" dirty="0"/>
                    </a:p>
                  </a:txBody>
                  <a:tcPr marL="91425" marR="91425" marT="91425" marB="91425">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solidFill>
                      <a:schemeClr val="bg1"/>
                    </a:solidFill>
                  </a:tcPr>
                </a:tc>
                <a:tc>
                  <a:txBody>
                    <a:bodyPr/>
                    <a:lstStyle/>
                    <a:p>
                      <a:pPr marL="0" lvl="0" indent="0" algn="l" rtl="0">
                        <a:spcBef>
                          <a:spcPts val="0"/>
                        </a:spcBef>
                        <a:spcAft>
                          <a:spcPts val="0"/>
                        </a:spcAft>
                        <a:buNone/>
                      </a:pPr>
                      <a:endParaRPr sz="1200" dirty="0"/>
                    </a:p>
                  </a:txBody>
                  <a:tcPr marL="91425" marR="91425" marT="91425" marB="91425">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586376327"/>
                  </a:ext>
                </a:extLst>
              </a:tr>
              <a:tr h="475767">
                <a:tc>
                  <a:txBody>
                    <a:bodyPr/>
                    <a:lstStyle/>
                    <a:p>
                      <a:pPr marL="0" lvl="0" indent="0" algn="l" rtl="0">
                        <a:spcBef>
                          <a:spcPts val="0"/>
                        </a:spcBef>
                        <a:spcAft>
                          <a:spcPts val="0"/>
                        </a:spcAft>
                        <a:buNone/>
                      </a:pPr>
                      <a:endParaRPr dirty="0"/>
                    </a:p>
                  </a:txBody>
                  <a:tcPr marL="91425" marR="91425" marT="91425" marB="91425">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solidFill>
                      <a:schemeClr val="bg1"/>
                    </a:solidFill>
                  </a:tcPr>
                </a:tc>
                <a:tc>
                  <a:txBody>
                    <a:bodyPr/>
                    <a:lstStyle/>
                    <a:p>
                      <a:pPr marL="0" lvl="0" indent="0" algn="l" rtl="0">
                        <a:spcBef>
                          <a:spcPts val="0"/>
                        </a:spcBef>
                        <a:spcAft>
                          <a:spcPts val="0"/>
                        </a:spcAft>
                        <a:buNone/>
                      </a:pPr>
                      <a:endParaRPr dirty="0"/>
                    </a:p>
                  </a:txBody>
                  <a:tcPr marL="91425" marR="91425" marT="91425" marB="91425">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844718250"/>
                  </a:ext>
                </a:extLst>
              </a:tr>
              <a:tr h="475767">
                <a:tc>
                  <a:txBody>
                    <a:bodyPr/>
                    <a:lstStyle/>
                    <a:p>
                      <a:pPr marL="0" lvl="0" indent="0" algn="l" rtl="0">
                        <a:spcBef>
                          <a:spcPts val="0"/>
                        </a:spcBef>
                        <a:spcAft>
                          <a:spcPts val="0"/>
                        </a:spcAft>
                        <a:buNone/>
                      </a:pPr>
                      <a:endParaRPr dirty="0"/>
                    </a:p>
                  </a:txBody>
                  <a:tcPr marL="91425" marR="91425" marT="91425" marB="91425">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solidFill>
                      <a:schemeClr val="bg1"/>
                    </a:solidFill>
                  </a:tcPr>
                </a:tc>
                <a:tc>
                  <a:txBody>
                    <a:bodyPr/>
                    <a:lstStyle/>
                    <a:p>
                      <a:pPr marL="0" lvl="0" indent="0" algn="l" rtl="0">
                        <a:spcBef>
                          <a:spcPts val="0"/>
                        </a:spcBef>
                        <a:spcAft>
                          <a:spcPts val="0"/>
                        </a:spcAft>
                        <a:buNone/>
                      </a:pPr>
                      <a:endParaRPr dirty="0"/>
                    </a:p>
                  </a:txBody>
                  <a:tcPr marL="91425" marR="91425" marT="91425" marB="91425">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3200582257"/>
                  </a:ext>
                </a:extLst>
              </a:tr>
              <a:tr h="475767">
                <a:tc>
                  <a:txBody>
                    <a:bodyPr/>
                    <a:lstStyle/>
                    <a:p>
                      <a:pPr marL="0" lvl="0" indent="0" algn="l" rtl="0">
                        <a:spcBef>
                          <a:spcPts val="0"/>
                        </a:spcBef>
                        <a:spcAft>
                          <a:spcPts val="0"/>
                        </a:spcAft>
                        <a:buNone/>
                      </a:pPr>
                      <a:endParaRPr dirty="0"/>
                    </a:p>
                  </a:txBody>
                  <a:tcPr marL="91425" marR="91425" marT="91425" marB="91425">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solidFill>
                      <a:schemeClr val="bg1"/>
                    </a:solidFill>
                  </a:tcPr>
                </a:tc>
                <a:tc>
                  <a:txBody>
                    <a:bodyPr/>
                    <a:lstStyle/>
                    <a:p>
                      <a:pPr marL="0" lvl="0" indent="0" algn="l" rtl="0">
                        <a:spcBef>
                          <a:spcPts val="0"/>
                        </a:spcBef>
                        <a:spcAft>
                          <a:spcPts val="0"/>
                        </a:spcAft>
                        <a:buNone/>
                      </a:pPr>
                      <a:endParaRPr dirty="0"/>
                    </a:p>
                  </a:txBody>
                  <a:tcPr marL="91425" marR="91425" marT="91425" marB="91425">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101695108"/>
                  </a:ext>
                </a:extLst>
              </a:tr>
              <a:tr h="475767">
                <a:tc>
                  <a:txBody>
                    <a:bodyPr/>
                    <a:lstStyle/>
                    <a:p>
                      <a:pPr marL="0" lvl="0" indent="0" algn="l" rtl="0">
                        <a:spcBef>
                          <a:spcPts val="0"/>
                        </a:spcBef>
                        <a:spcAft>
                          <a:spcPts val="0"/>
                        </a:spcAft>
                        <a:buNone/>
                      </a:pPr>
                      <a:endParaRPr dirty="0"/>
                    </a:p>
                  </a:txBody>
                  <a:tcPr marL="91425" marR="91425" marT="91425" marB="91425">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solidFill>
                      <a:schemeClr val="bg1"/>
                    </a:solidFill>
                  </a:tcPr>
                </a:tc>
                <a:tc>
                  <a:txBody>
                    <a:bodyPr/>
                    <a:lstStyle/>
                    <a:p>
                      <a:pPr marL="0" lvl="0" indent="0" algn="l" rtl="0">
                        <a:spcBef>
                          <a:spcPts val="0"/>
                        </a:spcBef>
                        <a:spcAft>
                          <a:spcPts val="0"/>
                        </a:spcAft>
                        <a:buNone/>
                      </a:pPr>
                      <a:endParaRPr dirty="0"/>
                    </a:p>
                  </a:txBody>
                  <a:tcPr marL="91425" marR="91425" marT="91425" marB="91425">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3473881662"/>
                  </a:ext>
                </a:extLst>
              </a:tr>
              <a:tr h="475767">
                <a:tc>
                  <a:txBody>
                    <a:bodyPr/>
                    <a:lstStyle/>
                    <a:p>
                      <a:pPr marL="0" lvl="0" indent="0" algn="l" rtl="0">
                        <a:spcBef>
                          <a:spcPts val="0"/>
                        </a:spcBef>
                        <a:spcAft>
                          <a:spcPts val="0"/>
                        </a:spcAft>
                        <a:buNone/>
                      </a:pPr>
                      <a:endParaRPr dirty="0"/>
                    </a:p>
                  </a:txBody>
                  <a:tcPr marL="91425" marR="91425" marT="91425" marB="91425">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solidFill>
                      <a:schemeClr val="bg1"/>
                    </a:solidFill>
                  </a:tcPr>
                </a:tc>
                <a:tc>
                  <a:txBody>
                    <a:bodyPr/>
                    <a:lstStyle/>
                    <a:p>
                      <a:pPr marL="0" lvl="0" indent="0" algn="l" rtl="0">
                        <a:spcBef>
                          <a:spcPts val="0"/>
                        </a:spcBef>
                        <a:spcAft>
                          <a:spcPts val="0"/>
                        </a:spcAft>
                        <a:buNone/>
                      </a:pPr>
                      <a:endParaRPr dirty="0"/>
                    </a:p>
                  </a:txBody>
                  <a:tcPr marL="91425" marR="91425" marT="91425" marB="91425">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905980119"/>
                  </a:ext>
                </a:extLst>
              </a:tr>
            </a:tbl>
          </a:graphicData>
        </a:graphic>
      </p:graphicFrame>
    </p:spTree>
    <p:extLst>
      <p:ext uri="{BB962C8B-B14F-4D97-AF65-F5344CB8AC3E}">
        <p14:creationId xmlns:p14="http://schemas.microsoft.com/office/powerpoint/2010/main" val="329777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 name="Google Shape;154;g16a9e17dbcd_0_8">
            <a:extLst>
              <a:ext uri="{FF2B5EF4-FFF2-40B4-BE49-F238E27FC236}">
                <a16:creationId xmlns:a16="http://schemas.microsoft.com/office/drawing/2014/main" id="{6FA6C85F-B40C-EFBE-FBD2-B4428ACCD15C}"/>
              </a:ext>
            </a:extLst>
          </p:cNvPr>
          <p:cNvGraphicFramePr/>
          <p:nvPr>
            <p:extLst>
              <p:ext uri="{D42A27DB-BD31-4B8C-83A1-F6EECF244321}">
                <p14:modId xmlns:p14="http://schemas.microsoft.com/office/powerpoint/2010/main" val="3484144547"/>
              </p:ext>
            </p:extLst>
          </p:nvPr>
        </p:nvGraphicFramePr>
        <p:xfrm>
          <a:off x="457199" y="1004950"/>
          <a:ext cx="8229600" cy="2011590"/>
        </p:xfrm>
        <a:graphic>
          <a:graphicData uri="http://schemas.openxmlformats.org/drawingml/2006/table">
            <a:tbl>
              <a:tblPr>
                <a:tableStyleId>{BC89EF96-8CEA-46FF-86C4-4CE0E7609802}</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340721">
                <a:tc gridSpan="2">
                  <a:txBody>
                    <a:bodyPr/>
                    <a:lstStyle/>
                    <a:p>
                      <a:pPr marL="0" lvl="0" indent="0" algn="ctr" rtl="0">
                        <a:spcBef>
                          <a:spcPts val="0"/>
                        </a:spcBef>
                        <a:spcAft>
                          <a:spcPts val="0"/>
                        </a:spcAft>
                        <a:buNone/>
                      </a:pPr>
                      <a:r>
                        <a:rPr lang="en-US" sz="1200" b="1" dirty="0"/>
                        <a:t>Claim that answers your question based on the evidence</a:t>
                      </a:r>
                    </a:p>
                  </a:txBody>
                  <a:tcPr marL="91425" marR="91425" marT="91425" marB="91425">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solidFill>
                      <a:schemeClr val="accent1">
                        <a:lumMod val="40000"/>
                        <a:lumOff val="60000"/>
                      </a:schemeClr>
                    </a:solidFill>
                  </a:tcPr>
                </a:tc>
                <a:tc hMerge="1">
                  <a:txBody>
                    <a:bodyPr/>
                    <a:lstStyle/>
                    <a:p>
                      <a:endParaRPr lang="en-US"/>
                    </a:p>
                  </a:txBody>
                  <a:tcPr/>
                </a:tc>
                <a:extLst>
                  <a:ext uri="{0D108BD9-81ED-4DB2-BD59-A6C34878D82A}">
                    <a16:rowId xmlns:a16="http://schemas.microsoft.com/office/drawing/2014/main" val="10000"/>
                  </a:ext>
                </a:extLst>
              </a:tr>
              <a:tr h="599170">
                <a:tc>
                  <a:txBody>
                    <a:bodyPr/>
                    <a:lstStyle/>
                    <a:p>
                      <a:pPr marL="0" lvl="0" indent="0" algn="l" rtl="0">
                        <a:spcBef>
                          <a:spcPts val="0"/>
                        </a:spcBef>
                        <a:spcAft>
                          <a:spcPts val="0"/>
                        </a:spcAft>
                        <a:buNone/>
                      </a:pPr>
                      <a:endParaRPr sz="1300" dirty="0"/>
                    </a:p>
                  </a:txBody>
                  <a:tcPr marL="91425" marR="91425" marT="91425" marB="91425">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tcPr>
                </a:tc>
                <a:tc>
                  <a:txBody>
                    <a:bodyPr/>
                    <a:lstStyle/>
                    <a:p>
                      <a:pPr marL="0" lvl="0" indent="0" algn="l" rtl="0">
                        <a:spcBef>
                          <a:spcPts val="0"/>
                        </a:spcBef>
                        <a:spcAft>
                          <a:spcPts val="0"/>
                        </a:spcAft>
                        <a:buNone/>
                      </a:pPr>
                      <a:r>
                        <a:rPr lang="en-US" sz="1200" b="1" dirty="0"/>
                        <a:t>Directions: </a:t>
                      </a:r>
                      <a:r>
                        <a:rPr lang="en-US" sz="1200" dirty="0"/>
                        <a:t>Make a claim about your evidence. A claim is a conclusion that answers the original question. Focus on determining what the evidence means.</a:t>
                      </a:r>
                      <a:endParaRPr sz="1200" dirty="0"/>
                    </a:p>
                  </a:txBody>
                  <a:tcPr marL="91425" marR="91425" marT="91425" marB="91425">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1"/>
                  </a:ext>
                </a:extLst>
              </a:tr>
              <a:tr h="755184">
                <a:tc>
                  <a:txBody>
                    <a:bodyPr/>
                    <a:lstStyle/>
                    <a:p>
                      <a:pPr marL="0" lvl="0" indent="0" algn="l" rtl="0">
                        <a:spcBef>
                          <a:spcPts val="0"/>
                        </a:spcBef>
                        <a:spcAft>
                          <a:spcPts val="0"/>
                        </a:spcAft>
                        <a:buNone/>
                      </a:pPr>
                      <a:endParaRPr sz="1200" dirty="0"/>
                    </a:p>
                  </a:txBody>
                  <a:tcPr marL="91425" marR="91425" marT="91425" marB="91425">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tcPr>
                </a:tc>
                <a:tc>
                  <a:txBody>
                    <a:bodyPr/>
                    <a:lstStyle/>
                    <a:p>
                      <a:pPr marL="0" lvl="0" indent="0" algn="l" rtl="0">
                        <a:spcBef>
                          <a:spcPts val="0"/>
                        </a:spcBef>
                        <a:spcAft>
                          <a:spcPts val="0"/>
                        </a:spcAft>
                        <a:buNone/>
                      </a:pPr>
                      <a:r>
                        <a:rPr lang="en-US" sz="1200" b="1" dirty="0"/>
                        <a:t>Key Components:</a:t>
                      </a:r>
                      <a:endParaRPr sz="1200" b="1" dirty="0"/>
                    </a:p>
                    <a:p>
                      <a:pPr marL="171450" lvl="0" indent="-171450" algn="l" rtl="0">
                        <a:spcBef>
                          <a:spcPts val="0"/>
                        </a:spcBef>
                        <a:spcAft>
                          <a:spcPts val="0"/>
                        </a:spcAft>
                        <a:buFont typeface="Arial" panose="020B0604020202020204" pitchFamily="34" charset="0"/>
                        <a:buChar char="•"/>
                      </a:pPr>
                      <a:r>
                        <a:rPr lang="en-US" sz="1200" dirty="0"/>
                        <a:t>Expresses a cause and effect relationship</a:t>
                      </a:r>
                      <a:endParaRPr sz="1200" dirty="0"/>
                    </a:p>
                    <a:p>
                      <a:pPr marL="171450" lvl="0" indent="-171450" algn="l" rtl="0">
                        <a:spcBef>
                          <a:spcPts val="0"/>
                        </a:spcBef>
                        <a:spcAft>
                          <a:spcPts val="0"/>
                        </a:spcAft>
                        <a:buFont typeface="Arial" panose="020B0604020202020204" pitchFamily="34" charset="0"/>
                        <a:buChar char="•"/>
                      </a:pPr>
                      <a:r>
                        <a:rPr lang="en-US" sz="1200" dirty="0"/>
                        <a:t>Is testable</a:t>
                      </a:r>
                      <a:endParaRPr sz="1200" dirty="0"/>
                    </a:p>
                    <a:p>
                      <a:pPr marL="171450" lvl="0" indent="-171450" algn="l" rtl="0">
                        <a:spcBef>
                          <a:spcPts val="0"/>
                        </a:spcBef>
                        <a:spcAft>
                          <a:spcPts val="0"/>
                        </a:spcAft>
                        <a:buFont typeface="Arial" panose="020B0604020202020204" pitchFamily="34" charset="0"/>
                        <a:buChar char="•"/>
                      </a:pPr>
                      <a:r>
                        <a:rPr lang="en-US" sz="1200" dirty="0"/>
                        <a:t>Incorporates prior knowledge</a:t>
                      </a:r>
                      <a:endParaRPr sz="1200" dirty="0"/>
                    </a:p>
                  </a:txBody>
                  <a:tcPr marL="91425" marR="91425" marT="91425" marB="91425">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6" name="Google Shape;155;g16a9e17dbcd_0_8">
            <a:extLst>
              <a:ext uri="{FF2B5EF4-FFF2-40B4-BE49-F238E27FC236}">
                <a16:creationId xmlns:a16="http://schemas.microsoft.com/office/drawing/2014/main" id="{4734C614-A69C-A145-AD1E-CA438F8969F5}"/>
              </a:ext>
            </a:extLst>
          </p:cNvPr>
          <p:cNvGraphicFramePr/>
          <p:nvPr>
            <p:extLst>
              <p:ext uri="{D42A27DB-BD31-4B8C-83A1-F6EECF244321}">
                <p14:modId xmlns:p14="http://schemas.microsoft.com/office/powerpoint/2010/main" val="2713743589"/>
              </p:ext>
            </p:extLst>
          </p:nvPr>
        </p:nvGraphicFramePr>
        <p:xfrm>
          <a:off x="457198" y="3474810"/>
          <a:ext cx="8229602" cy="2560230"/>
        </p:xfrm>
        <a:graphic>
          <a:graphicData uri="http://schemas.openxmlformats.org/drawingml/2006/table">
            <a:tbl>
              <a:tblPr>
                <a:tableStyleId>{BC89EF96-8CEA-46FF-86C4-4CE0E7609802}</a:tableStyleId>
              </a:tblPr>
              <a:tblGrid>
                <a:gridCol w="4114801">
                  <a:extLst>
                    <a:ext uri="{9D8B030D-6E8A-4147-A177-3AD203B41FA5}">
                      <a16:colId xmlns:a16="http://schemas.microsoft.com/office/drawing/2014/main" val="20000"/>
                    </a:ext>
                  </a:extLst>
                </a:gridCol>
                <a:gridCol w="4114801">
                  <a:extLst>
                    <a:ext uri="{9D8B030D-6E8A-4147-A177-3AD203B41FA5}">
                      <a16:colId xmlns:a16="http://schemas.microsoft.com/office/drawing/2014/main" val="20001"/>
                    </a:ext>
                  </a:extLst>
                </a:gridCol>
              </a:tblGrid>
              <a:tr h="321319">
                <a:tc gridSpan="2">
                  <a:txBody>
                    <a:bodyPr/>
                    <a:lstStyle/>
                    <a:p>
                      <a:pPr marL="0" lvl="0" indent="0" algn="ctr" rtl="0">
                        <a:spcBef>
                          <a:spcPts val="0"/>
                        </a:spcBef>
                        <a:spcAft>
                          <a:spcPts val="0"/>
                        </a:spcAft>
                        <a:buNone/>
                      </a:pPr>
                      <a:r>
                        <a:rPr lang="en-US" sz="1200" b="1" dirty="0"/>
                        <a:t>Scientific Explanation = </a:t>
                      </a:r>
                      <a:r>
                        <a:rPr lang="en-US" sz="1200" b="1" i="1" dirty="0"/>
                        <a:t>Claim + Evidence + Reasoning</a:t>
                      </a:r>
                    </a:p>
                  </a:txBody>
                  <a:tcPr marL="91425" marR="91425" marT="91425" marB="91425">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solidFill>
                      <a:schemeClr val="accent1">
                        <a:lumMod val="40000"/>
                        <a:lumOff val="60000"/>
                      </a:schemeClr>
                    </a:solidFill>
                  </a:tcPr>
                </a:tc>
                <a:tc hMerge="1">
                  <a:txBody>
                    <a:bodyPr/>
                    <a:lstStyle/>
                    <a:p>
                      <a:endParaRPr lang="en-US"/>
                    </a:p>
                  </a:txBody>
                  <a:tcPr/>
                </a:tc>
                <a:extLst>
                  <a:ext uri="{0D108BD9-81ED-4DB2-BD59-A6C34878D82A}">
                    <a16:rowId xmlns:a16="http://schemas.microsoft.com/office/drawing/2014/main" val="10000"/>
                  </a:ext>
                </a:extLst>
              </a:tr>
              <a:tr h="601055">
                <a:tc>
                  <a:txBody>
                    <a:bodyPr/>
                    <a:lstStyle/>
                    <a:p>
                      <a:pPr marL="0" lvl="0" indent="0" algn="l" rtl="0">
                        <a:spcBef>
                          <a:spcPts val="0"/>
                        </a:spcBef>
                        <a:spcAft>
                          <a:spcPts val="0"/>
                        </a:spcAft>
                        <a:buNone/>
                      </a:pPr>
                      <a:endParaRPr sz="1200" dirty="0"/>
                    </a:p>
                  </a:txBody>
                  <a:tcPr marL="91425" marR="91425" marT="91425" marB="91425">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tcPr>
                </a:tc>
                <a:tc>
                  <a:txBody>
                    <a:bodyPr/>
                    <a:lstStyle/>
                    <a:p>
                      <a:pPr marL="0" lvl="0" indent="0" algn="l" rtl="0">
                        <a:spcBef>
                          <a:spcPts val="0"/>
                        </a:spcBef>
                        <a:spcAft>
                          <a:spcPts val="0"/>
                        </a:spcAft>
                        <a:buNone/>
                      </a:pPr>
                      <a:r>
                        <a:rPr lang="en-US" sz="1200" dirty="0"/>
                        <a:t>Create a scientific explanation for the original question. This should combine the claim that was made, the evidence that was collected, and reasoning. The explanation should contain clear thoughts and vocabulary that has been studied. Focus on providing the claim that was made.</a:t>
                      </a:r>
                      <a:endParaRPr sz="1200" dirty="0"/>
                    </a:p>
                  </a:txBody>
                  <a:tcPr marL="91425" marR="91425" marT="91425" marB="91425">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1"/>
                  </a:ext>
                </a:extLst>
              </a:tr>
              <a:tr h="605005">
                <a:tc>
                  <a:txBody>
                    <a:bodyPr/>
                    <a:lstStyle/>
                    <a:p>
                      <a:pPr marL="0" lvl="0" indent="0" algn="l" rtl="0">
                        <a:spcBef>
                          <a:spcPts val="0"/>
                        </a:spcBef>
                        <a:spcAft>
                          <a:spcPts val="0"/>
                        </a:spcAft>
                        <a:buNone/>
                      </a:pPr>
                      <a:endParaRPr sz="1200" dirty="0"/>
                    </a:p>
                  </a:txBody>
                  <a:tcPr marL="91425" marR="91425" marT="91425" marB="91425">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tcPr>
                </a:tc>
                <a:tc>
                  <a:txBody>
                    <a:bodyPr/>
                    <a:lstStyle/>
                    <a:p>
                      <a:pPr marL="171450" lvl="0" indent="-171450" algn="l" rtl="0">
                        <a:spcBef>
                          <a:spcPts val="0"/>
                        </a:spcBef>
                        <a:spcAft>
                          <a:spcPts val="0"/>
                        </a:spcAft>
                        <a:buFont typeface="Arial" panose="020B0604020202020204" pitchFamily="34" charset="0"/>
                        <a:buChar char="•"/>
                      </a:pPr>
                      <a:r>
                        <a:rPr lang="en-US" sz="1200" dirty="0"/>
                        <a:t>Use precise and accurate language</a:t>
                      </a:r>
                      <a:endParaRPr sz="1200" dirty="0"/>
                    </a:p>
                    <a:p>
                      <a:pPr marL="171450" lvl="0" indent="-171450" algn="l" rtl="0">
                        <a:spcBef>
                          <a:spcPts val="0"/>
                        </a:spcBef>
                        <a:spcAft>
                          <a:spcPts val="0"/>
                        </a:spcAft>
                        <a:buFont typeface="Arial" panose="020B0604020202020204" pitchFamily="34" charset="0"/>
                        <a:buChar char="•"/>
                      </a:pPr>
                      <a:r>
                        <a:rPr lang="en-US" sz="1200" dirty="0"/>
                        <a:t>Use scientific vocabulary</a:t>
                      </a:r>
                      <a:endParaRPr sz="1200" dirty="0"/>
                    </a:p>
                    <a:p>
                      <a:pPr marL="171450" lvl="0" indent="-171450" algn="l" rtl="0">
                        <a:spcBef>
                          <a:spcPts val="0"/>
                        </a:spcBef>
                        <a:spcAft>
                          <a:spcPts val="0"/>
                        </a:spcAft>
                        <a:buFont typeface="Arial" panose="020B0604020202020204" pitchFamily="34" charset="0"/>
                        <a:buChar char="•"/>
                      </a:pPr>
                      <a:r>
                        <a:rPr lang="en-US" sz="1200" dirty="0"/>
                        <a:t>Provide clear logical thoughts</a:t>
                      </a:r>
                      <a:endParaRPr sz="1200" dirty="0"/>
                    </a:p>
                    <a:p>
                      <a:pPr marL="171450" lvl="0" indent="-171450" algn="l" rtl="0">
                        <a:spcBef>
                          <a:spcPts val="0"/>
                        </a:spcBef>
                        <a:spcAft>
                          <a:spcPts val="0"/>
                        </a:spcAft>
                        <a:buFont typeface="Arial" panose="020B0604020202020204" pitchFamily="34" charset="0"/>
                        <a:buChar char="•"/>
                      </a:pPr>
                      <a:r>
                        <a:rPr lang="en-US" sz="1200" dirty="0"/>
                        <a:t>Use evidence and reasoning to support the claim</a:t>
                      </a:r>
                      <a:endParaRPr sz="1200" dirty="0"/>
                    </a:p>
                  </a:txBody>
                  <a:tcPr marL="91425" marR="91425" marT="91425" marB="91425">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8695991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38F15-AF07-F36D-426B-BB0287D08EB1}"/>
              </a:ext>
            </a:extLst>
          </p:cNvPr>
          <p:cNvSpPr>
            <a:spLocks noGrp="1"/>
          </p:cNvSpPr>
          <p:nvPr>
            <p:ph type="title"/>
          </p:nvPr>
        </p:nvSpPr>
        <p:spPr/>
        <p:txBody>
          <a:bodyPr/>
          <a:lstStyle/>
          <a:p>
            <a:r>
              <a:rPr lang="en-US" dirty="0">
                <a:sym typeface="Roboto Black"/>
              </a:rPr>
              <a:t>Week #1—Friday</a:t>
            </a:r>
            <a:endParaRPr lang="en-US" dirty="0"/>
          </a:p>
        </p:txBody>
      </p:sp>
      <p:sp>
        <p:nvSpPr>
          <p:cNvPr id="9" name="Content Placeholder 8">
            <a:extLst>
              <a:ext uri="{FF2B5EF4-FFF2-40B4-BE49-F238E27FC236}">
                <a16:creationId xmlns:a16="http://schemas.microsoft.com/office/drawing/2014/main" id="{054B2F6B-DB6D-382A-BB3D-B04241CD82F8}"/>
              </a:ext>
            </a:extLst>
          </p:cNvPr>
          <p:cNvSpPr>
            <a:spLocks noGrp="1"/>
          </p:cNvSpPr>
          <p:nvPr>
            <p:ph idx="1"/>
          </p:nvPr>
        </p:nvSpPr>
        <p:spPr/>
        <p:txBody>
          <a:bodyPr/>
          <a:lstStyle/>
          <a:p>
            <a:pPr marL="0" indent="0">
              <a:buNone/>
            </a:pPr>
            <a:r>
              <a:rPr lang="en-US" b="1" i="1" dirty="0">
                <a:solidFill>
                  <a:schemeClr val="accent1"/>
                </a:solidFill>
              </a:rPr>
              <a:t>What are the ways you can encourage your school to reduce the use of plastics?</a:t>
            </a:r>
            <a:endParaRPr lang="en-US" i="1" dirty="0">
              <a:solidFill>
                <a:schemeClr val="accent1"/>
              </a:solidFill>
            </a:endParaRPr>
          </a:p>
        </p:txBody>
      </p:sp>
      <p:pic>
        <p:nvPicPr>
          <p:cNvPr id="6" name="Online Media 5">
            <a:hlinkClick r:id="" action="ppaction://media"/>
            <a:extLst>
              <a:ext uri="{FF2B5EF4-FFF2-40B4-BE49-F238E27FC236}">
                <a16:creationId xmlns:a16="http://schemas.microsoft.com/office/drawing/2014/main" id="{BCB87997-6F70-5899-144D-4731C16F529E}"/>
              </a:ext>
            </a:extLst>
          </p:cNvPr>
          <p:cNvPicPr>
            <a:picLocks noGrp="1" noRot="1" noChangeAspect="1"/>
          </p:cNvPicPr>
          <p:nvPr>
            <p:ph sz="half" idx="4294967295"/>
            <a:videoFile r:link="rId1"/>
          </p:nvPr>
        </p:nvPicPr>
        <p:blipFill>
          <a:blip r:embed="rId4"/>
          <a:stretch>
            <a:fillRect/>
          </a:stretch>
        </p:blipFill>
        <p:spPr>
          <a:xfrm>
            <a:off x="4664074" y="2383814"/>
            <a:ext cx="4022725" cy="2273300"/>
          </a:xfrm>
        </p:spPr>
      </p:pic>
      <p:sp>
        <p:nvSpPr>
          <p:cNvPr id="12" name="Content Placeholder 8">
            <a:extLst>
              <a:ext uri="{FF2B5EF4-FFF2-40B4-BE49-F238E27FC236}">
                <a16:creationId xmlns:a16="http://schemas.microsoft.com/office/drawing/2014/main" id="{D34F8FA3-DF19-81E0-BB7E-9528DA1BE3B2}"/>
              </a:ext>
            </a:extLst>
          </p:cNvPr>
          <p:cNvSpPr txBox="1">
            <a:spLocks/>
          </p:cNvSpPr>
          <p:nvPr/>
        </p:nvSpPr>
        <p:spPr>
          <a:xfrm>
            <a:off x="457199" y="2844209"/>
            <a:ext cx="4114802" cy="2514600"/>
          </a:xfrm>
          <a:prstGeom prst="rect">
            <a:avLst/>
          </a:prstGeom>
        </p:spPr>
        <p:txBody>
          <a:bodyPr vert="horz" lIns="0" tIns="0" rIns="0" bIns="0" numCol="1" rtlCol="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600" dirty="0">
              <a:sym typeface="Arial"/>
            </a:endParaRPr>
          </a:p>
        </p:txBody>
      </p:sp>
      <p:sp>
        <p:nvSpPr>
          <p:cNvPr id="8" name="TextBox 7">
            <a:extLst>
              <a:ext uri="{FF2B5EF4-FFF2-40B4-BE49-F238E27FC236}">
                <a16:creationId xmlns:a16="http://schemas.microsoft.com/office/drawing/2014/main" id="{CF1D8F03-E62F-940A-88A4-83E0AB8DBCB6}"/>
              </a:ext>
            </a:extLst>
          </p:cNvPr>
          <p:cNvSpPr txBox="1"/>
          <p:nvPr/>
        </p:nvSpPr>
        <p:spPr>
          <a:xfrm>
            <a:off x="4684842" y="4774034"/>
            <a:ext cx="4114800" cy="584775"/>
          </a:xfrm>
          <a:prstGeom prst="rect">
            <a:avLst/>
          </a:prstGeom>
          <a:noFill/>
        </p:spPr>
        <p:txBody>
          <a:bodyPr wrap="square">
            <a:spAutoFit/>
          </a:bodyPr>
          <a:lstStyle/>
          <a:p>
            <a:pPr algn="ctr"/>
            <a:r>
              <a:rPr lang="en-US" sz="1600" dirty="0">
                <a:sym typeface="Arial"/>
                <a:hlinkClick r:id="rId5"/>
              </a:rPr>
              <a:t>Check out Manasa’s 3M Young Scientist Challenge Entry Video</a:t>
            </a:r>
            <a:endParaRPr lang="en-US" sz="1600" dirty="0">
              <a:sym typeface="Arial"/>
            </a:endParaRPr>
          </a:p>
        </p:txBody>
      </p:sp>
      <p:grpSp>
        <p:nvGrpSpPr>
          <p:cNvPr id="10" name="Group 9">
            <a:extLst>
              <a:ext uri="{FF2B5EF4-FFF2-40B4-BE49-F238E27FC236}">
                <a16:creationId xmlns:a16="http://schemas.microsoft.com/office/drawing/2014/main" id="{23BC081A-0E08-DED6-52B4-464A41FD04D1}"/>
              </a:ext>
            </a:extLst>
          </p:cNvPr>
          <p:cNvGrpSpPr/>
          <p:nvPr/>
        </p:nvGrpSpPr>
        <p:grpSpPr>
          <a:xfrm>
            <a:off x="9323762" y="798554"/>
            <a:ext cx="2186427" cy="1901451"/>
            <a:chOff x="9323762" y="798554"/>
            <a:chExt cx="2186427" cy="1901451"/>
          </a:xfrm>
        </p:grpSpPr>
        <p:sp>
          <p:nvSpPr>
            <p:cNvPr id="11" name="Rounded Rectangular Callout 10">
              <a:extLst>
                <a:ext uri="{FF2B5EF4-FFF2-40B4-BE49-F238E27FC236}">
                  <a16:creationId xmlns:a16="http://schemas.microsoft.com/office/drawing/2014/main" id="{3057CD2C-1378-6766-73AB-62212A03D394}"/>
                </a:ext>
              </a:extLst>
            </p:cNvPr>
            <p:cNvSpPr/>
            <p:nvPr/>
          </p:nvSpPr>
          <p:spPr>
            <a:xfrm>
              <a:off x="9323762" y="798554"/>
              <a:ext cx="1995088" cy="1901451"/>
            </a:xfrm>
            <a:prstGeom prst="wedgeRoundRectCallout">
              <a:avLst>
                <a:gd name="adj1" fmla="val 27995"/>
                <a:gd name="adj2" fmla="val -95182"/>
                <a:gd name="adj3" fmla="val 16667"/>
              </a:avLst>
            </a:prstGeom>
            <a:solidFill>
              <a:srgbClr val="FFF2CD"/>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close up of a logo&#10;&#10;Description automatically generated">
              <a:extLst>
                <a:ext uri="{FF2B5EF4-FFF2-40B4-BE49-F238E27FC236}">
                  <a16:creationId xmlns:a16="http://schemas.microsoft.com/office/drawing/2014/main" id="{63C55154-1772-BFE1-F46D-54A0BAEB5482}"/>
                </a:ext>
              </a:extLst>
            </p:cNvPr>
            <p:cNvPicPr>
              <a:picLocks noChangeAspect="1"/>
            </p:cNvPicPr>
            <p:nvPr/>
          </p:nvPicPr>
          <p:blipFill rotWithShape="1">
            <a:blip r:embed="rId6"/>
            <a:srcRect t="6014" b="1"/>
            <a:stretch/>
          </p:blipFill>
          <p:spPr>
            <a:xfrm>
              <a:off x="9473160" y="2206487"/>
              <a:ext cx="1485900" cy="346842"/>
            </a:xfrm>
            <a:prstGeom prst="rect">
              <a:avLst/>
            </a:prstGeom>
          </p:spPr>
        </p:pic>
        <p:sp>
          <p:nvSpPr>
            <p:cNvPr id="14" name="TextBox 13">
              <a:extLst>
                <a:ext uri="{FF2B5EF4-FFF2-40B4-BE49-F238E27FC236}">
                  <a16:creationId xmlns:a16="http://schemas.microsoft.com/office/drawing/2014/main" id="{830C1A60-9472-A905-168A-68BE54CE70B0}"/>
                </a:ext>
              </a:extLst>
            </p:cNvPr>
            <p:cNvSpPr txBox="1"/>
            <p:nvPr/>
          </p:nvSpPr>
          <p:spPr>
            <a:xfrm>
              <a:off x="9473160" y="964044"/>
              <a:ext cx="2037029" cy="1200329"/>
            </a:xfrm>
            <a:prstGeom prst="rect">
              <a:avLst/>
            </a:prstGeom>
            <a:noFill/>
          </p:spPr>
          <p:txBody>
            <a:bodyPr wrap="square" rtlCol="0">
              <a:spAutoFit/>
            </a:bodyPr>
            <a:lstStyle/>
            <a:p>
              <a:r>
                <a:rPr lang="en-US" dirty="0"/>
                <a:t>In order to play videos, click the Enable Content button above.</a:t>
              </a:r>
            </a:p>
          </p:txBody>
        </p:sp>
      </p:grpSp>
      <p:sp>
        <p:nvSpPr>
          <p:cNvPr id="22" name="Content Placeholder 8">
            <a:extLst>
              <a:ext uri="{FF2B5EF4-FFF2-40B4-BE49-F238E27FC236}">
                <a16:creationId xmlns:a16="http://schemas.microsoft.com/office/drawing/2014/main" id="{C0E1B495-08B7-C628-18B5-B30CEF98F4B7}"/>
              </a:ext>
            </a:extLst>
          </p:cNvPr>
          <p:cNvSpPr txBox="1">
            <a:spLocks/>
          </p:cNvSpPr>
          <p:nvPr/>
        </p:nvSpPr>
        <p:spPr>
          <a:xfrm>
            <a:off x="457199" y="2383814"/>
            <a:ext cx="3763927" cy="3262069"/>
          </a:xfrm>
          <a:prstGeom prst="rect">
            <a:avLst/>
          </a:prstGeom>
        </p:spPr>
        <p:txBody>
          <a:bodyPr vert="horz" lIns="0" tIns="0" rIns="0" bIns="0" numCol="1" rtlCol="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ym typeface="Arial"/>
              </a:rPr>
              <a:t>It is very easy to become blind to innovation. We are constantly surrounded by it. </a:t>
            </a:r>
            <a:r>
              <a:rPr lang="en-US" sz="1600" dirty="0"/>
              <a:t>Let’s t</a:t>
            </a:r>
            <a:r>
              <a:rPr lang="en-US" sz="1600" dirty="0">
                <a:sym typeface="Arial"/>
              </a:rPr>
              <a:t>ap into your creativity! Think about how your ideas and solutions could be just what is needed to change our environment. </a:t>
            </a:r>
          </a:p>
          <a:p>
            <a:r>
              <a:rPr lang="en-US" sz="1600" b="1" dirty="0">
                <a:sym typeface="Arial"/>
              </a:rPr>
              <a:t>Today, you will make connections to re</a:t>
            </a:r>
            <a:r>
              <a:rPr lang="en-US" sz="1600" b="1" dirty="0"/>
              <a:t>al </a:t>
            </a:r>
            <a:r>
              <a:rPr lang="en-US" sz="1600" b="1" dirty="0">
                <a:sym typeface="Arial"/>
              </a:rPr>
              <a:t>student changemakers. </a:t>
            </a:r>
            <a:r>
              <a:rPr lang="en-US" sz="1600" dirty="0">
                <a:sym typeface="Arial"/>
              </a:rPr>
              <a:t>Just like you, they started with just an idea and worked diligently to bring it to life.</a:t>
            </a:r>
          </a:p>
          <a:p>
            <a:r>
              <a:rPr lang="en-US" sz="1600" dirty="0">
                <a:sym typeface="Arial"/>
              </a:rPr>
              <a:t>This week we are highlighting America’s 2016 Top Young Scientist, </a:t>
            </a:r>
            <a:r>
              <a:rPr lang="en-US" sz="1600" b="1" dirty="0" err="1">
                <a:sym typeface="Arial"/>
              </a:rPr>
              <a:t>Maanasa</a:t>
            </a:r>
            <a:r>
              <a:rPr lang="en-US" sz="1600" b="1" dirty="0">
                <a:sym typeface="Arial"/>
              </a:rPr>
              <a:t> </a:t>
            </a:r>
            <a:r>
              <a:rPr lang="en-US" sz="1600" b="1" dirty="0" err="1">
                <a:sym typeface="Arial"/>
              </a:rPr>
              <a:t>Mendu</a:t>
            </a:r>
            <a:r>
              <a:rPr lang="en-US" sz="1600" dirty="0">
                <a:sym typeface="Arial"/>
              </a:rPr>
              <a:t>.</a:t>
            </a:r>
          </a:p>
        </p:txBody>
      </p:sp>
    </p:spTree>
    <p:extLst>
      <p:ext uri="{BB962C8B-B14F-4D97-AF65-F5344CB8AC3E}">
        <p14:creationId xmlns:p14="http://schemas.microsoft.com/office/powerpoint/2010/main" val="3331977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B1795-F371-CAFD-52E6-DF61A9A36C66}"/>
              </a:ext>
            </a:extLst>
          </p:cNvPr>
          <p:cNvSpPr>
            <a:spLocks noGrp="1"/>
          </p:cNvSpPr>
          <p:nvPr>
            <p:ph type="title"/>
          </p:nvPr>
        </p:nvSpPr>
        <p:spPr/>
        <p:txBody>
          <a:bodyPr/>
          <a:lstStyle/>
          <a:p>
            <a:pPr lvl="0"/>
            <a:r>
              <a:rPr lang="en-US" dirty="0">
                <a:sym typeface="Roboto Black"/>
              </a:rPr>
              <a:t>Parent or Guardian Permission</a:t>
            </a:r>
            <a:endParaRPr lang="en-US" dirty="0"/>
          </a:p>
        </p:txBody>
      </p:sp>
      <p:sp>
        <p:nvSpPr>
          <p:cNvPr id="4" name="Text Placeholder 3">
            <a:extLst>
              <a:ext uri="{FF2B5EF4-FFF2-40B4-BE49-F238E27FC236}">
                <a16:creationId xmlns:a16="http://schemas.microsoft.com/office/drawing/2014/main" id="{43C1B310-99B9-5382-874B-F8729018DB4A}"/>
              </a:ext>
            </a:extLst>
          </p:cNvPr>
          <p:cNvSpPr>
            <a:spLocks noGrp="1"/>
          </p:cNvSpPr>
          <p:nvPr>
            <p:ph idx="1"/>
          </p:nvPr>
        </p:nvSpPr>
        <p:spPr>
          <a:xfrm>
            <a:off x="457199" y="1920240"/>
            <a:ext cx="7373008" cy="4023360"/>
          </a:xfrm>
        </p:spPr>
        <p:txBody>
          <a:bodyPr/>
          <a:lstStyle/>
          <a:p>
            <a:pPr lvl="0"/>
            <a:r>
              <a:rPr lang="en-US" b="1" dirty="0">
                <a:sym typeface="Roboto Black"/>
              </a:rPr>
              <a:t>You need parent or guardian permission to enter in the 3M Young Scientist Challenge. </a:t>
            </a:r>
          </a:p>
          <a:p>
            <a:pPr lvl="0"/>
            <a:r>
              <a:rPr lang="en-US" dirty="0">
                <a:sym typeface="Roboto Black"/>
              </a:rPr>
              <a:t>At this point in time, I would like to send a letter home with you to introduce your families to the challenge and begin the registration process.</a:t>
            </a:r>
          </a:p>
          <a:p>
            <a:pPr lvl="0"/>
            <a:r>
              <a:rPr lang="en-US" dirty="0">
                <a:sym typeface="Roboto Black"/>
              </a:rPr>
              <a:t>If your family has trouble registering, they can email </a:t>
            </a:r>
            <a:r>
              <a:rPr lang="en-US" dirty="0">
                <a:sym typeface="Roboto Black"/>
                <a:hlinkClick r:id="rId3"/>
              </a:rPr>
              <a:t>YSC@discoveryed.com</a:t>
            </a:r>
            <a:r>
              <a:rPr lang="en-US" dirty="0">
                <a:sym typeface="Roboto Black"/>
              </a:rPr>
              <a:t>. </a:t>
            </a:r>
          </a:p>
        </p:txBody>
      </p:sp>
    </p:spTree>
    <p:extLst>
      <p:ext uri="{BB962C8B-B14F-4D97-AF65-F5344CB8AC3E}">
        <p14:creationId xmlns:p14="http://schemas.microsoft.com/office/powerpoint/2010/main" val="39221512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4836A-B8B0-6A6E-C096-A613DB3E2E6E}"/>
              </a:ext>
            </a:extLst>
          </p:cNvPr>
          <p:cNvSpPr>
            <a:spLocks noGrp="1"/>
          </p:cNvSpPr>
          <p:nvPr>
            <p:ph type="title"/>
          </p:nvPr>
        </p:nvSpPr>
        <p:spPr/>
        <p:txBody>
          <a:bodyPr/>
          <a:lstStyle/>
          <a:p>
            <a:r>
              <a:rPr lang="en-US" dirty="0"/>
              <a:t>Week #2</a:t>
            </a:r>
            <a:br>
              <a:rPr lang="en-US" dirty="0"/>
            </a:br>
            <a:r>
              <a:rPr lang="en-US" dirty="0"/>
              <a:t>Guiding Question</a:t>
            </a:r>
          </a:p>
        </p:txBody>
      </p:sp>
      <p:sp>
        <p:nvSpPr>
          <p:cNvPr id="8" name="Content Placeholder 7">
            <a:extLst>
              <a:ext uri="{FF2B5EF4-FFF2-40B4-BE49-F238E27FC236}">
                <a16:creationId xmlns:a16="http://schemas.microsoft.com/office/drawing/2014/main" id="{344EAB84-1F82-8F77-06E5-7284D632DF1A}"/>
              </a:ext>
            </a:extLst>
          </p:cNvPr>
          <p:cNvSpPr>
            <a:spLocks noGrp="1"/>
          </p:cNvSpPr>
          <p:nvPr>
            <p:ph type="body" sz="quarter" idx="10"/>
          </p:nvPr>
        </p:nvSpPr>
        <p:spPr>
          <a:xfrm>
            <a:off x="749595" y="3291840"/>
            <a:ext cx="7644808" cy="2651760"/>
          </a:xfrm>
        </p:spPr>
        <p:txBody>
          <a:bodyPr/>
          <a:lstStyle/>
          <a:p>
            <a:pPr lvl="0"/>
            <a:r>
              <a:rPr lang="en-US" i="1" dirty="0"/>
              <a:t>What impact would going paperless in your classroom have on the ecological footprint of your school?</a:t>
            </a:r>
            <a:endParaRPr lang="en-US" i="1" dirty="0">
              <a:sym typeface="Roboto Black"/>
            </a:endParaRPr>
          </a:p>
        </p:txBody>
      </p:sp>
    </p:spTree>
    <p:extLst>
      <p:ext uri="{BB962C8B-B14F-4D97-AF65-F5344CB8AC3E}">
        <p14:creationId xmlns:p14="http://schemas.microsoft.com/office/powerpoint/2010/main" val="35531612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38F15-AF07-F36D-426B-BB0287D08EB1}"/>
              </a:ext>
            </a:extLst>
          </p:cNvPr>
          <p:cNvSpPr>
            <a:spLocks noGrp="1"/>
          </p:cNvSpPr>
          <p:nvPr>
            <p:ph type="title"/>
          </p:nvPr>
        </p:nvSpPr>
        <p:spPr/>
        <p:txBody>
          <a:bodyPr/>
          <a:lstStyle/>
          <a:p>
            <a:r>
              <a:rPr lang="en-US" dirty="0">
                <a:sym typeface="Roboto Black"/>
              </a:rPr>
              <a:t>Week #2—Monday</a:t>
            </a:r>
            <a:endParaRPr lang="en-US" dirty="0"/>
          </a:p>
        </p:txBody>
      </p:sp>
      <p:sp>
        <p:nvSpPr>
          <p:cNvPr id="9" name="Content Placeholder 8">
            <a:extLst>
              <a:ext uri="{FF2B5EF4-FFF2-40B4-BE49-F238E27FC236}">
                <a16:creationId xmlns:a16="http://schemas.microsoft.com/office/drawing/2014/main" id="{054B2F6B-DB6D-382A-BB3D-B04241CD82F8}"/>
              </a:ext>
            </a:extLst>
          </p:cNvPr>
          <p:cNvSpPr>
            <a:spLocks noGrp="1"/>
          </p:cNvSpPr>
          <p:nvPr>
            <p:ph idx="1"/>
          </p:nvPr>
        </p:nvSpPr>
        <p:spPr/>
        <p:txBody>
          <a:bodyPr/>
          <a:lstStyle/>
          <a:p>
            <a:pPr marL="0" indent="0">
              <a:buNone/>
            </a:pPr>
            <a:r>
              <a:rPr lang="en-US" b="1" i="1" dirty="0">
                <a:solidFill>
                  <a:schemeClr val="accent1"/>
                </a:solidFill>
                <a:sym typeface="Arial"/>
              </a:rPr>
              <a:t>What impact would going paperless in your classroom have on the ecological footprint of your school?</a:t>
            </a:r>
          </a:p>
          <a:p>
            <a:r>
              <a:rPr lang="en-US" dirty="0">
                <a:sym typeface="Arial"/>
              </a:rPr>
              <a:t>Today is the second Monday of the </a:t>
            </a:r>
            <a:r>
              <a:rPr lang="en-US" b="1" i="1" dirty="0">
                <a:sym typeface="Arial"/>
              </a:rPr>
              <a:t>Innovating Your Future </a:t>
            </a:r>
            <a:r>
              <a:rPr lang="en-US" dirty="0">
                <a:sym typeface="Arial"/>
              </a:rPr>
              <a:t>roadmap to a final 3M Young Scientist Challenge entry. We have a new guiding question this week!</a:t>
            </a:r>
          </a:p>
          <a:p>
            <a:r>
              <a:rPr lang="en-US" b="1" dirty="0">
                <a:sym typeface="Arial"/>
              </a:rPr>
              <a:t>Warm-up:</a:t>
            </a:r>
            <a:r>
              <a:rPr lang="en-US" dirty="0">
                <a:sym typeface="Arial"/>
              </a:rPr>
              <a:t> </a:t>
            </a:r>
            <a:r>
              <a:rPr lang="en-US" dirty="0"/>
              <a:t>Instructional Strategy: Half the Story</a:t>
            </a:r>
            <a:endParaRPr lang="en-US" dirty="0">
              <a:sym typeface="Arial"/>
            </a:endParaRPr>
          </a:p>
          <a:p>
            <a:pPr lvl="1"/>
            <a:r>
              <a:rPr lang="en-US" dirty="0">
                <a:sym typeface="Arial"/>
              </a:rPr>
              <a:t>Look at </a:t>
            </a:r>
            <a:r>
              <a:rPr lang="en-US" dirty="0"/>
              <a:t>projected images and make predictions about what the image could be.</a:t>
            </a:r>
            <a:endParaRPr lang="en-US" dirty="0">
              <a:sym typeface="Arial"/>
            </a:endParaRPr>
          </a:p>
          <a:p>
            <a:r>
              <a:rPr lang="en-US" b="1" dirty="0">
                <a:sym typeface="Arial"/>
              </a:rPr>
              <a:t>Quick fix: </a:t>
            </a:r>
            <a:r>
              <a:rPr lang="en-US" dirty="0">
                <a:sym typeface="Arial"/>
              </a:rPr>
              <a:t>Ideas and Details. Think–Pair–Share</a:t>
            </a:r>
          </a:p>
          <a:p>
            <a:pPr lvl="1"/>
            <a:r>
              <a:rPr lang="en-US" b="1" dirty="0">
                <a:sym typeface="Arial"/>
              </a:rPr>
              <a:t>Think</a:t>
            </a:r>
            <a:r>
              <a:rPr lang="en-US" dirty="0">
                <a:sym typeface="Arial"/>
              </a:rPr>
              <a:t> about the solutions to the question, “What impact would going paperless in your classroom have on the ecological footprint of your school?”</a:t>
            </a:r>
          </a:p>
          <a:p>
            <a:pPr lvl="1"/>
            <a:r>
              <a:rPr lang="en-US" b="1" dirty="0">
                <a:sym typeface="Arial"/>
              </a:rPr>
              <a:t>Pair </a:t>
            </a:r>
            <a:r>
              <a:rPr lang="en-US" dirty="0">
                <a:sym typeface="Arial"/>
              </a:rPr>
              <a:t>up to discuss solutions with your partner—Use the My Idea, My Idea Details </a:t>
            </a:r>
            <a:r>
              <a:rPr lang="en-US" dirty="0"/>
              <a:t>Sheet.</a:t>
            </a:r>
            <a:endParaRPr lang="en-US" dirty="0">
              <a:sym typeface="Arial"/>
            </a:endParaRPr>
          </a:p>
          <a:p>
            <a:pPr lvl="1"/>
            <a:r>
              <a:rPr lang="en-US" b="1" dirty="0">
                <a:sym typeface="Arial"/>
              </a:rPr>
              <a:t>Share</a:t>
            </a:r>
            <a:r>
              <a:rPr lang="en-US" dirty="0">
                <a:sym typeface="Arial"/>
              </a:rPr>
              <a:t> ideas and details with your class during discussion.</a:t>
            </a:r>
          </a:p>
          <a:p>
            <a:pPr marL="285750" marR="0" lvl="0" indent="-196850" algn="l" rtl="0">
              <a:lnSpc>
                <a:spcPct val="100000"/>
              </a:lnSpc>
              <a:spcBef>
                <a:spcPts val="0"/>
              </a:spcBef>
              <a:spcAft>
                <a:spcPts val="0"/>
              </a:spcAft>
              <a:buClr>
                <a:srgbClr val="000000"/>
              </a:buClr>
              <a:buSzPts val="1400"/>
              <a:buFont typeface="Arial"/>
              <a:buNone/>
            </a:pPr>
            <a:endParaRPr lang="en-US" dirty="0">
              <a:sym typeface="Arial"/>
            </a:endParaRPr>
          </a:p>
          <a:p>
            <a:endParaRPr lang="en-US" dirty="0">
              <a:sym typeface="Arial"/>
            </a:endParaRPr>
          </a:p>
        </p:txBody>
      </p:sp>
      <p:sp>
        <p:nvSpPr>
          <p:cNvPr id="12" name="Content Placeholder 8">
            <a:extLst>
              <a:ext uri="{FF2B5EF4-FFF2-40B4-BE49-F238E27FC236}">
                <a16:creationId xmlns:a16="http://schemas.microsoft.com/office/drawing/2014/main" id="{D34F8FA3-DF19-81E0-BB7E-9528DA1BE3B2}"/>
              </a:ext>
            </a:extLst>
          </p:cNvPr>
          <p:cNvSpPr txBox="1">
            <a:spLocks/>
          </p:cNvSpPr>
          <p:nvPr/>
        </p:nvSpPr>
        <p:spPr>
          <a:xfrm>
            <a:off x="457199" y="2844209"/>
            <a:ext cx="4114802" cy="2514600"/>
          </a:xfrm>
          <a:prstGeom prst="rect">
            <a:avLst/>
          </a:prstGeom>
        </p:spPr>
        <p:txBody>
          <a:bodyPr vert="horz" lIns="0" tIns="0" rIns="0" bIns="0" numCol="1" rtlCol="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600" dirty="0">
              <a:sym typeface="Arial"/>
            </a:endParaRPr>
          </a:p>
        </p:txBody>
      </p:sp>
    </p:spTree>
    <p:extLst>
      <p:ext uri="{BB962C8B-B14F-4D97-AF65-F5344CB8AC3E}">
        <p14:creationId xmlns:p14="http://schemas.microsoft.com/office/powerpoint/2010/main" val="22546298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291;gffc3879280_0_0">
            <a:extLst>
              <a:ext uri="{FF2B5EF4-FFF2-40B4-BE49-F238E27FC236}">
                <a16:creationId xmlns:a16="http://schemas.microsoft.com/office/drawing/2014/main" id="{86AE34EA-D962-72D7-AEB8-919C82A93837}"/>
              </a:ext>
            </a:extLst>
          </p:cNvPr>
          <p:cNvPicPr preferRelativeResize="0"/>
          <p:nvPr/>
        </p:nvPicPr>
        <p:blipFill rotWithShape="1">
          <a:blip r:embed="rId3">
            <a:alphaModFix/>
          </a:blip>
          <a:srcRect l="32404" t="29719" r="32405" b="38005"/>
          <a:stretch/>
        </p:blipFill>
        <p:spPr>
          <a:xfrm>
            <a:off x="3123950" y="2634922"/>
            <a:ext cx="2896093" cy="1770148"/>
          </a:xfrm>
          <a:prstGeom prst="rect">
            <a:avLst/>
          </a:prstGeom>
          <a:noFill/>
          <a:ln>
            <a:noFill/>
          </a:ln>
        </p:spPr>
      </p:pic>
    </p:spTree>
    <p:extLst>
      <p:ext uri="{BB962C8B-B14F-4D97-AF65-F5344CB8AC3E}">
        <p14:creationId xmlns:p14="http://schemas.microsoft.com/office/powerpoint/2010/main" val="34592176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291;gffc3879280_0_0">
            <a:extLst>
              <a:ext uri="{FF2B5EF4-FFF2-40B4-BE49-F238E27FC236}">
                <a16:creationId xmlns:a16="http://schemas.microsoft.com/office/drawing/2014/main" id="{86AE34EA-D962-72D7-AEB8-919C82A93837}"/>
              </a:ext>
            </a:extLst>
          </p:cNvPr>
          <p:cNvPicPr preferRelativeResize="0"/>
          <p:nvPr/>
        </p:nvPicPr>
        <p:blipFill rotWithShape="1">
          <a:blip r:embed="rId3">
            <a:alphaModFix/>
          </a:blip>
          <a:srcRect b="8284"/>
          <a:stretch/>
        </p:blipFill>
        <p:spPr>
          <a:xfrm>
            <a:off x="457198" y="1004951"/>
            <a:ext cx="8229599" cy="5030089"/>
          </a:xfrm>
          <a:prstGeom prst="rect">
            <a:avLst/>
          </a:prstGeom>
          <a:noFill/>
          <a:ln>
            <a:noFill/>
          </a:ln>
        </p:spPr>
      </p:pic>
    </p:spTree>
    <p:extLst>
      <p:ext uri="{BB962C8B-B14F-4D97-AF65-F5344CB8AC3E}">
        <p14:creationId xmlns:p14="http://schemas.microsoft.com/office/powerpoint/2010/main" val="38426326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8FD34-272D-4BE2-D1B7-530B7F32ED44}"/>
              </a:ext>
            </a:extLst>
          </p:cNvPr>
          <p:cNvSpPr>
            <a:spLocks noGrp="1"/>
          </p:cNvSpPr>
          <p:nvPr>
            <p:ph type="title"/>
          </p:nvPr>
        </p:nvSpPr>
        <p:spPr/>
        <p:txBody>
          <a:bodyPr/>
          <a:lstStyle/>
          <a:p>
            <a:r>
              <a:rPr lang="en-US" dirty="0">
                <a:sym typeface="Roboto Black"/>
              </a:rPr>
              <a:t>Our planet holds precious resources, and it is our responsibility to manage them so future generations can enjoy these resources! </a:t>
            </a:r>
            <a:endParaRPr lang="en-US" dirty="0"/>
          </a:p>
        </p:txBody>
      </p:sp>
    </p:spTree>
    <p:extLst>
      <p:ext uri="{BB962C8B-B14F-4D97-AF65-F5344CB8AC3E}">
        <p14:creationId xmlns:p14="http://schemas.microsoft.com/office/powerpoint/2010/main" val="38993202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303;gffc3879280_0_17">
            <a:extLst>
              <a:ext uri="{FF2B5EF4-FFF2-40B4-BE49-F238E27FC236}">
                <a16:creationId xmlns:a16="http://schemas.microsoft.com/office/drawing/2014/main" id="{BAE11CCE-1F6D-CA4E-032E-827E0242DADB}"/>
              </a:ext>
            </a:extLst>
          </p:cNvPr>
          <p:cNvPicPr preferRelativeResize="0"/>
          <p:nvPr/>
        </p:nvPicPr>
        <p:blipFill rotWithShape="1">
          <a:blip r:embed="rId3"/>
          <a:srcRect t="3492" r="67959"/>
          <a:stretch/>
        </p:blipFill>
        <p:spPr>
          <a:xfrm>
            <a:off x="457199" y="1004950"/>
            <a:ext cx="2636875" cy="5030090"/>
          </a:xfrm>
          <a:prstGeom prst="rect">
            <a:avLst/>
          </a:prstGeom>
        </p:spPr>
      </p:pic>
    </p:spTree>
    <p:extLst>
      <p:ext uri="{BB962C8B-B14F-4D97-AF65-F5344CB8AC3E}">
        <p14:creationId xmlns:p14="http://schemas.microsoft.com/office/powerpoint/2010/main" val="16577069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303;gffc3879280_0_17">
            <a:extLst>
              <a:ext uri="{FF2B5EF4-FFF2-40B4-BE49-F238E27FC236}">
                <a16:creationId xmlns:a16="http://schemas.microsoft.com/office/drawing/2014/main" id="{BAE11CCE-1F6D-CA4E-032E-827E0242DADB}"/>
              </a:ext>
            </a:extLst>
          </p:cNvPr>
          <p:cNvPicPr preferRelativeResize="0"/>
          <p:nvPr/>
        </p:nvPicPr>
        <p:blipFill rotWithShape="1">
          <a:blip r:embed="rId3"/>
          <a:srcRect t="3492"/>
          <a:stretch/>
        </p:blipFill>
        <p:spPr>
          <a:xfrm>
            <a:off x="457199" y="1004950"/>
            <a:ext cx="8229600" cy="5030090"/>
          </a:xfrm>
          <a:prstGeom prst="rect">
            <a:avLst/>
          </a:prstGeom>
        </p:spPr>
      </p:pic>
    </p:spTree>
    <p:extLst>
      <p:ext uri="{BB962C8B-B14F-4D97-AF65-F5344CB8AC3E}">
        <p14:creationId xmlns:p14="http://schemas.microsoft.com/office/powerpoint/2010/main" val="40183958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60565-CE12-7C5C-214B-E0E81A1F3696}"/>
              </a:ext>
            </a:extLst>
          </p:cNvPr>
          <p:cNvSpPr>
            <a:spLocks noGrp="1"/>
          </p:cNvSpPr>
          <p:nvPr>
            <p:ph type="title"/>
          </p:nvPr>
        </p:nvSpPr>
        <p:spPr/>
        <p:txBody>
          <a:bodyPr/>
          <a:lstStyle/>
          <a:p>
            <a:r>
              <a:rPr lang="en-US" dirty="0"/>
              <a:t>My Ideas</a:t>
            </a:r>
          </a:p>
        </p:txBody>
      </p:sp>
      <p:sp>
        <p:nvSpPr>
          <p:cNvPr id="3" name="Content Placeholder 2">
            <a:extLst>
              <a:ext uri="{FF2B5EF4-FFF2-40B4-BE49-F238E27FC236}">
                <a16:creationId xmlns:a16="http://schemas.microsoft.com/office/drawing/2014/main" id="{8B8A8886-26DF-FFEC-EBD1-430EB5D2E024}"/>
              </a:ext>
            </a:extLst>
          </p:cNvPr>
          <p:cNvSpPr>
            <a:spLocks noGrp="1"/>
          </p:cNvSpPr>
          <p:nvPr>
            <p:ph idx="1"/>
          </p:nvPr>
        </p:nvSpPr>
        <p:spPr/>
        <p:txBody>
          <a:bodyPr/>
          <a:lstStyle/>
          <a:p>
            <a:pPr marL="0" indent="0">
              <a:buNone/>
            </a:pPr>
            <a:r>
              <a:rPr lang="en-US" b="1" i="1" dirty="0">
                <a:solidFill>
                  <a:schemeClr val="accent1"/>
                </a:solidFill>
              </a:rPr>
              <a:t>What impact would going paperless in your classroom have on the ecological footprint of your school?</a:t>
            </a:r>
          </a:p>
        </p:txBody>
      </p:sp>
      <p:graphicFrame>
        <p:nvGraphicFramePr>
          <p:cNvPr id="4" name="Table 11">
            <a:extLst>
              <a:ext uri="{FF2B5EF4-FFF2-40B4-BE49-F238E27FC236}">
                <a16:creationId xmlns:a16="http://schemas.microsoft.com/office/drawing/2014/main" id="{FB2AE05E-0743-84A0-1BE7-CDA2CF207529}"/>
              </a:ext>
            </a:extLst>
          </p:cNvPr>
          <p:cNvGraphicFramePr>
            <a:graphicFrameLocks/>
          </p:cNvGraphicFramePr>
          <p:nvPr>
            <p:extLst>
              <p:ext uri="{D42A27DB-BD31-4B8C-83A1-F6EECF244321}">
                <p14:modId xmlns:p14="http://schemas.microsoft.com/office/powerpoint/2010/main" val="2350714576"/>
              </p:ext>
            </p:extLst>
          </p:nvPr>
        </p:nvGraphicFramePr>
        <p:xfrm>
          <a:off x="457199" y="2632232"/>
          <a:ext cx="8285740" cy="3329655"/>
        </p:xfrm>
        <a:graphic>
          <a:graphicData uri="http://schemas.openxmlformats.org/drawingml/2006/table">
            <a:tbl>
              <a:tblPr firstRow="1" bandRow="1">
                <a:tableStyleId>{B301B821-A1FF-4177-AEE7-76D212191A09}</a:tableStyleId>
              </a:tblPr>
              <a:tblGrid>
                <a:gridCol w="4142870">
                  <a:extLst>
                    <a:ext uri="{9D8B030D-6E8A-4147-A177-3AD203B41FA5}">
                      <a16:colId xmlns:a16="http://schemas.microsoft.com/office/drawing/2014/main" val="2306210658"/>
                    </a:ext>
                  </a:extLst>
                </a:gridCol>
                <a:gridCol w="4142870">
                  <a:extLst>
                    <a:ext uri="{9D8B030D-6E8A-4147-A177-3AD203B41FA5}">
                      <a16:colId xmlns:a16="http://schemas.microsoft.com/office/drawing/2014/main" val="3216239664"/>
                    </a:ext>
                  </a:extLst>
                </a:gridCol>
              </a:tblGrid>
              <a:tr h="51715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We can use...</a:t>
                      </a:r>
                    </a:p>
                  </a:txBody>
                  <a:tcPr anchor="ct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solidFill>
                      <a:schemeClr val="accent1">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I chose this because...</a:t>
                      </a:r>
                    </a:p>
                  </a:txBody>
                  <a:tcPr anchor="ct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3077548571"/>
                  </a:ext>
                </a:extLst>
              </a:tr>
              <a:tr h="2812504">
                <a:tc>
                  <a:txBody>
                    <a:bodyPr/>
                    <a:lstStyle/>
                    <a:p>
                      <a:pPr marL="0" lvl="0" indent="0" algn="l" rtl="0">
                        <a:spcBef>
                          <a:spcPts val="0"/>
                        </a:spcBef>
                        <a:spcAft>
                          <a:spcPts val="0"/>
                        </a:spcAft>
                        <a:buNone/>
                      </a:pPr>
                      <a:endParaRPr lang="en-US" sz="1200" b="0" dirty="0"/>
                    </a:p>
                    <a:p>
                      <a:pPr marL="0" lvl="0" indent="0" algn="l" rtl="0">
                        <a:spcBef>
                          <a:spcPts val="0"/>
                        </a:spcBef>
                        <a:spcAft>
                          <a:spcPts val="0"/>
                        </a:spcAft>
                        <a:buNone/>
                      </a:pPr>
                      <a:endParaRPr lang="en-US" sz="1200" b="0" dirty="0"/>
                    </a:p>
                    <a:p>
                      <a:pPr marL="0" lvl="0" indent="0" algn="l" rtl="0">
                        <a:spcBef>
                          <a:spcPts val="0"/>
                        </a:spcBef>
                        <a:spcAft>
                          <a:spcPts val="0"/>
                        </a:spcAft>
                        <a:buNone/>
                      </a:pPr>
                      <a:endParaRPr lang="en-US" sz="1200" b="0" dirty="0"/>
                    </a:p>
                    <a:p>
                      <a:pPr marL="0" lvl="0" indent="0" algn="l" rtl="0">
                        <a:spcBef>
                          <a:spcPts val="0"/>
                        </a:spcBef>
                        <a:spcAft>
                          <a:spcPts val="0"/>
                        </a:spcAft>
                        <a:buNone/>
                      </a:pPr>
                      <a:endParaRPr lang="en-US" sz="1200" b="0" dirty="0"/>
                    </a:p>
                    <a:p>
                      <a:pPr marL="0" lvl="0" indent="0" algn="l" rtl="0">
                        <a:spcBef>
                          <a:spcPts val="0"/>
                        </a:spcBef>
                        <a:spcAft>
                          <a:spcPts val="0"/>
                        </a:spcAft>
                        <a:buNone/>
                      </a:pPr>
                      <a:endParaRPr lang="en-US" sz="1200" b="0" dirty="0"/>
                    </a:p>
                    <a:p>
                      <a:pPr marL="0" lvl="0" indent="0" algn="l" rtl="0">
                        <a:spcBef>
                          <a:spcPts val="0"/>
                        </a:spcBef>
                        <a:spcAft>
                          <a:spcPts val="0"/>
                        </a:spcAft>
                        <a:buNone/>
                      </a:pPr>
                      <a:endParaRPr lang="en-US" sz="1200" b="0" dirty="0"/>
                    </a:p>
                    <a:p>
                      <a:pPr marL="0" lvl="0" indent="0" algn="l" rtl="0">
                        <a:spcBef>
                          <a:spcPts val="0"/>
                        </a:spcBef>
                        <a:spcAft>
                          <a:spcPts val="0"/>
                        </a:spcAft>
                        <a:buNone/>
                      </a:pPr>
                      <a:endParaRPr lang="en-US" sz="1200" b="0" dirty="0"/>
                    </a:p>
                    <a:p>
                      <a:pPr marL="0" lvl="0" indent="0" algn="l" rtl="0">
                        <a:spcBef>
                          <a:spcPts val="0"/>
                        </a:spcBef>
                        <a:spcAft>
                          <a:spcPts val="0"/>
                        </a:spcAft>
                        <a:buNone/>
                      </a:pPr>
                      <a:endParaRPr lang="en-US" sz="1200" b="0" dirty="0"/>
                    </a:p>
                    <a:p>
                      <a:pPr marL="0" lvl="0" indent="0" algn="l" rtl="0">
                        <a:spcBef>
                          <a:spcPts val="0"/>
                        </a:spcBef>
                        <a:spcAft>
                          <a:spcPts val="0"/>
                        </a:spcAft>
                        <a:buNone/>
                      </a:pPr>
                      <a:endParaRPr lang="en-US" sz="1200" b="0" dirty="0"/>
                    </a:p>
                    <a:p>
                      <a:pPr marL="0" lvl="0" indent="0" algn="l" rtl="0">
                        <a:spcBef>
                          <a:spcPts val="0"/>
                        </a:spcBef>
                        <a:spcAft>
                          <a:spcPts val="0"/>
                        </a:spcAft>
                        <a:buNone/>
                      </a:pPr>
                      <a:endParaRPr lang="en-US" sz="1200" b="0" dirty="0"/>
                    </a:p>
                    <a:p>
                      <a:pPr marL="0" lvl="0" indent="0" algn="l" rtl="0">
                        <a:spcBef>
                          <a:spcPts val="0"/>
                        </a:spcBef>
                        <a:spcAft>
                          <a:spcPts val="0"/>
                        </a:spcAft>
                        <a:buNone/>
                      </a:pPr>
                      <a:endParaRPr lang="en-US" sz="1200" b="0" dirty="0"/>
                    </a:p>
                    <a:p>
                      <a:pPr marL="0" lvl="0" indent="0" algn="l" rtl="0">
                        <a:spcBef>
                          <a:spcPts val="0"/>
                        </a:spcBef>
                        <a:spcAft>
                          <a:spcPts val="0"/>
                        </a:spcAft>
                        <a:buNone/>
                      </a:pPr>
                      <a:endParaRPr lang="en-US" sz="1200" b="0" dirty="0"/>
                    </a:p>
                    <a:p>
                      <a:pPr marL="0" lvl="0" indent="0" algn="l" rtl="0">
                        <a:spcBef>
                          <a:spcPts val="0"/>
                        </a:spcBef>
                        <a:spcAft>
                          <a:spcPts val="0"/>
                        </a:spcAft>
                        <a:buNone/>
                      </a:pPr>
                      <a:endParaRPr lang="en-US" sz="1200" b="0" dirty="0"/>
                    </a:p>
                    <a:p>
                      <a:pPr marL="0" lvl="0" indent="0" algn="l" rtl="0">
                        <a:spcBef>
                          <a:spcPts val="0"/>
                        </a:spcBef>
                        <a:spcAft>
                          <a:spcPts val="0"/>
                        </a:spcAft>
                        <a:buNone/>
                      </a:pPr>
                      <a:endParaRPr sz="1200" b="0" dirty="0"/>
                    </a:p>
                  </a:txBody>
                  <a:tcPr marL="91425" marR="91425" marT="91425" marB="91425">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solidFill>
                      <a:schemeClr val="bg1"/>
                    </a:solidFill>
                  </a:tcPr>
                </a:tc>
                <a:tc>
                  <a:txBody>
                    <a:bodyPr/>
                    <a:lstStyle/>
                    <a:p>
                      <a:endParaRPr lang="en-US" dirty="0"/>
                    </a:p>
                  </a:txBody>
                  <a:tcPr marL="91425" marR="91425" marT="91425" marB="91425">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620595200"/>
                  </a:ext>
                </a:extLst>
              </a:tr>
            </a:tbl>
          </a:graphicData>
        </a:graphic>
      </p:graphicFrame>
    </p:spTree>
    <p:extLst>
      <p:ext uri="{BB962C8B-B14F-4D97-AF65-F5344CB8AC3E}">
        <p14:creationId xmlns:p14="http://schemas.microsoft.com/office/powerpoint/2010/main" val="26491289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38F15-AF07-F36D-426B-BB0287D08EB1}"/>
              </a:ext>
            </a:extLst>
          </p:cNvPr>
          <p:cNvSpPr>
            <a:spLocks noGrp="1"/>
          </p:cNvSpPr>
          <p:nvPr>
            <p:ph type="title"/>
          </p:nvPr>
        </p:nvSpPr>
        <p:spPr/>
        <p:txBody>
          <a:bodyPr/>
          <a:lstStyle/>
          <a:p>
            <a:r>
              <a:rPr lang="en-US" dirty="0">
                <a:sym typeface="Roboto Black"/>
              </a:rPr>
              <a:t>Week #2—Wednesday</a:t>
            </a:r>
            <a:endParaRPr lang="en-US" dirty="0"/>
          </a:p>
        </p:txBody>
      </p:sp>
      <p:sp>
        <p:nvSpPr>
          <p:cNvPr id="9" name="Content Placeholder 8">
            <a:extLst>
              <a:ext uri="{FF2B5EF4-FFF2-40B4-BE49-F238E27FC236}">
                <a16:creationId xmlns:a16="http://schemas.microsoft.com/office/drawing/2014/main" id="{054B2F6B-DB6D-382A-BB3D-B04241CD82F8}"/>
              </a:ext>
            </a:extLst>
          </p:cNvPr>
          <p:cNvSpPr>
            <a:spLocks noGrp="1"/>
          </p:cNvSpPr>
          <p:nvPr>
            <p:ph idx="1"/>
          </p:nvPr>
        </p:nvSpPr>
        <p:spPr/>
        <p:txBody>
          <a:bodyPr/>
          <a:lstStyle/>
          <a:p>
            <a:pPr marL="0" indent="0">
              <a:buNone/>
            </a:pPr>
            <a:r>
              <a:rPr lang="en-US" b="1" i="1" dirty="0">
                <a:solidFill>
                  <a:schemeClr val="accent1"/>
                </a:solidFill>
                <a:sym typeface="Arial"/>
              </a:rPr>
              <a:t>What impact would going paperless in your classroom have on the ecological footprint of your school?</a:t>
            </a:r>
          </a:p>
          <a:p>
            <a:r>
              <a:rPr lang="en-US" dirty="0">
                <a:sym typeface="Arial"/>
              </a:rPr>
              <a:t>For a deeper dive, we’re exploring the concept of one’s Ecological Footprint. We are going to use a </a:t>
            </a:r>
            <a:r>
              <a:rPr lang="en-US" dirty="0">
                <a:hlinkClick r:id="rId3"/>
              </a:rPr>
              <a:t>carbon footprint calculator</a:t>
            </a:r>
            <a:r>
              <a:rPr lang="en-US" dirty="0">
                <a:sym typeface="Arial"/>
              </a:rPr>
              <a:t>.</a:t>
            </a:r>
          </a:p>
          <a:p>
            <a:pPr lvl="1"/>
            <a:r>
              <a:rPr lang="en-US" dirty="0">
                <a:sym typeface="Verdana"/>
              </a:rPr>
              <a:t>Many of our daily activities—such as using electricity, driving a car, or disposing of waste—cause greenhouse gas emissions. Together these emissions make up a household's carbon footprint.</a:t>
            </a:r>
          </a:p>
          <a:p>
            <a:pPr lvl="1"/>
            <a:r>
              <a:rPr lang="en-US" dirty="0">
                <a:sym typeface="Verdana"/>
              </a:rPr>
              <a:t>The calculator estimates your footprint in three areas: home energy, transportation, and waste. Everyone's carbon footprint is different depending on their location, habits, and personal choices.</a:t>
            </a:r>
          </a:p>
          <a:p>
            <a:pPr lvl="1"/>
            <a:r>
              <a:rPr lang="en-US" dirty="0">
                <a:sym typeface="Verdana"/>
              </a:rPr>
              <a:t>For a more accurate estimate, use your own numbers. Gather your utility bills (electricity, natural gas, fuel oil, propane) to calculate your average use over a year. You can find your car's rated fuel efficiency at </a:t>
            </a:r>
            <a:r>
              <a:rPr lang="en-US" dirty="0">
                <a:sym typeface="Verdana"/>
                <a:hlinkClick r:id="rId4"/>
              </a:rPr>
              <a:t>fueleconomy.gov</a:t>
            </a:r>
            <a:r>
              <a:rPr lang="en-US" dirty="0">
                <a:sym typeface="Verdana"/>
              </a:rPr>
              <a:t>, or you can </a:t>
            </a:r>
            <a:r>
              <a:rPr lang="en-US" dirty="0">
                <a:sym typeface="Verdana"/>
                <a:hlinkClick r:id="rId5"/>
              </a:rPr>
              <a:t>calculate your car's actual efficiency</a:t>
            </a:r>
            <a:r>
              <a:rPr lang="en-US" dirty="0">
                <a:sym typeface="Verdana"/>
              </a:rPr>
              <a:t>.</a:t>
            </a:r>
          </a:p>
          <a:p>
            <a:pPr lvl="1"/>
            <a:r>
              <a:rPr lang="en-US" dirty="0"/>
              <a:t>As you complete the activity, use the virtual lab slides for your work.</a:t>
            </a:r>
          </a:p>
        </p:txBody>
      </p:sp>
      <p:sp>
        <p:nvSpPr>
          <p:cNvPr id="12" name="Content Placeholder 8">
            <a:extLst>
              <a:ext uri="{FF2B5EF4-FFF2-40B4-BE49-F238E27FC236}">
                <a16:creationId xmlns:a16="http://schemas.microsoft.com/office/drawing/2014/main" id="{D34F8FA3-DF19-81E0-BB7E-9528DA1BE3B2}"/>
              </a:ext>
            </a:extLst>
          </p:cNvPr>
          <p:cNvSpPr txBox="1">
            <a:spLocks/>
          </p:cNvSpPr>
          <p:nvPr/>
        </p:nvSpPr>
        <p:spPr>
          <a:xfrm>
            <a:off x="457199" y="2844209"/>
            <a:ext cx="4114802" cy="2514600"/>
          </a:xfrm>
          <a:prstGeom prst="rect">
            <a:avLst/>
          </a:prstGeom>
        </p:spPr>
        <p:txBody>
          <a:bodyPr vert="horz" lIns="0" tIns="0" rIns="0" bIns="0" numCol="1" rtlCol="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600" dirty="0">
              <a:sym typeface="Arial"/>
            </a:endParaRPr>
          </a:p>
        </p:txBody>
      </p:sp>
    </p:spTree>
    <p:extLst>
      <p:ext uri="{BB962C8B-B14F-4D97-AF65-F5344CB8AC3E}">
        <p14:creationId xmlns:p14="http://schemas.microsoft.com/office/powerpoint/2010/main" val="6505949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E3259-A59F-3E62-C7B5-5772045640D8}"/>
              </a:ext>
            </a:extLst>
          </p:cNvPr>
          <p:cNvSpPr>
            <a:spLocks noGrp="1"/>
          </p:cNvSpPr>
          <p:nvPr>
            <p:ph type="title"/>
          </p:nvPr>
        </p:nvSpPr>
        <p:spPr/>
        <p:txBody>
          <a:bodyPr/>
          <a:lstStyle/>
          <a:p>
            <a:r>
              <a:rPr lang="en-US" dirty="0"/>
              <a:t>Virtual Lab: Carbon Footprint Calculator</a:t>
            </a:r>
          </a:p>
        </p:txBody>
      </p:sp>
      <p:sp>
        <p:nvSpPr>
          <p:cNvPr id="3" name="Content Placeholder 2">
            <a:extLst>
              <a:ext uri="{FF2B5EF4-FFF2-40B4-BE49-F238E27FC236}">
                <a16:creationId xmlns:a16="http://schemas.microsoft.com/office/drawing/2014/main" id="{62B35CA5-8CAA-E2B2-B7B0-AED8DF15EA9D}"/>
              </a:ext>
            </a:extLst>
          </p:cNvPr>
          <p:cNvSpPr>
            <a:spLocks noGrp="1"/>
          </p:cNvSpPr>
          <p:nvPr>
            <p:ph idx="1"/>
          </p:nvPr>
        </p:nvSpPr>
        <p:spPr/>
        <p:txBody>
          <a:bodyPr/>
          <a:lstStyle/>
          <a:p>
            <a:pPr marL="0" lvl="0" indent="0">
              <a:buNone/>
            </a:pPr>
            <a:r>
              <a:rPr lang="en-US" sz="2000" b="1" dirty="0"/>
              <a:t>Student Planning Sheet</a:t>
            </a:r>
          </a:p>
          <a:p>
            <a:pPr marL="0" lvl="0" indent="0">
              <a:buNone/>
            </a:pPr>
            <a:r>
              <a:rPr lang="en-US" dirty="0"/>
              <a:t>Variable (List the things that can change: _______________________________________</a:t>
            </a:r>
            <a:br>
              <a:rPr lang="en-US" dirty="0"/>
            </a:br>
            <a:r>
              <a:rPr lang="en-US" dirty="0"/>
              <a:t>________________________________________________________________________</a:t>
            </a:r>
          </a:p>
          <a:p>
            <a:pPr marL="0" lvl="0" indent="0">
              <a:buNone/>
            </a:pPr>
            <a:r>
              <a:rPr lang="en-US" dirty="0"/>
              <a:t>Variable I will change: ________________________________</a:t>
            </a:r>
          </a:p>
          <a:p>
            <a:pPr marL="0" lvl="0" indent="0">
              <a:buNone/>
            </a:pPr>
            <a:r>
              <a:rPr lang="en-US" dirty="0"/>
              <a:t>Testable Question: _________________________________________________________</a:t>
            </a:r>
            <a:br>
              <a:rPr lang="en-US" dirty="0"/>
            </a:br>
            <a:r>
              <a:rPr lang="en-US" dirty="0"/>
              <a:t>________________________________________________________________________</a:t>
            </a:r>
          </a:p>
          <a:p>
            <a:pPr marL="0" lvl="0" indent="0">
              <a:buNone/>
            </a:pPr>
            <a:r>
              <a:rPr lang="en-US" dirty="0"/>
              <a:t>This is a fair test because: ___________________________________________________</a:t>
            </a:r>
            <a:br>
              <a:rPr lang="en-US" dirty="0"/>
            </a:br>
            <a:r>
              <a:rPr lang="en-US" dirty="0"/>
              <a:t>________________________________________________________________________</a:t>
            </a:r>
          </a:p>
          <a:p>
            <a:pPr marL="0" lvl="0" indent="0">
              <a:buNone/>
            </a:pPr>
            <a:r>
              <a:rPr lang="en-US" dirty="0"/>
              <a:t>Hypothesis: ______________________________________________________________</a:t>
            </a:r>
            <a:br>
              <a:rPr lang="en-US" dirty="0"/>
            </a:br>
            <a:r>
              <a:rPr lang="en-US" dirty="0"/>
              <a:t>________________________________________________________________________</a:t>
            </a:r>
          </a:p>
          <a:p>
            <a:pPr marL="0" lvl="0" indent="0">
              <a:buNone/>
            </a:pPr>
            <a:r>
              <a:rPr lang="en-US" dirty="0"/>
              <a:t>Procedure: _______________________________________________________________</a:t>
            </a:r>
            <a:br>
              <a:rPr lang="en-US" dirty="0"/>
            </a:br>
            <a:r>
              <a:rPr lang="en-US" dirty="0"/>
              <a:t>________________________________________________________________________</a:t>
            </a:r>
            <a:br>
              <a:rPr lang="en-US" dirty="0"/>
            </a:br>
            <a:r>
              <a:rPr lang="en-US" dirty="0"/>
              <a:t>________________________________________________________________________</a:t>
            </a:r>
          </a:p>
        </p:txBody>
      </p:sp>
    </p:spTree>
    <p:extLst>
      <p:ext uri="{BB962C8B-B14F-4D97-AF65-F5344CB8AC3E}">
        <p14:creationId xmlns:p14="http://schemas.microsoft.com/office/powerpoint/2010/main" val="705901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E3259-A59F-3E62-C7B5-5772045640D8}"/>
              </a:ext>
            </a:extLst>
          </p:cNvPr>
          <p:cNvSpPr>
            <a:spLocks noGrp="1"/>
          </p:cNvSpPr>
          <p:nvPr>
            <p:ph type="title"/>
          </p:nvPr>
        </p:nvSpPr>
        <p:spPr/>
        <p:txBody>
          <a:bodyPr/>
          <a:lstStyle/>
          <a:p>
            <a:r>
              <a:rPr lang="en-US" dirty="0"/>
              <a:t>Virtual Lab: Carbon Footprint Calculator</a:t>
            </a:r>
          </a:p>
        </p:txBody>
      </p:sp>
      <p:sp>
        <p:nvSpPr>
          <p:cNvPr id="3" name="Content Placeholder 2">
            <a:extLst>
              <a:ext uri="{FF2B5EF4-FFF2-40B4-BE49-F238E27FC236}">
                <a16:creationId xmlns:a16="http://schemas.microsoft.com/office/drawing/2014/main" id="{62B35CA5-8CAA-E2B2-B7B0-AED8DF15EA9D}"/>
              </a:ext>
            </a:extLst>
          </p:cNvPr>
          <p:cNvSpPr>
            <a:spLocks noGrp="1"/>
          </p:cNvSpPr>
          <p:nvPr>
            <p:ph idx="1"/>
          </p:nvPr>
        </p:nvSpPr>
        <p:spPr/>
        <p:txBody>
          <a:bodyPr/>
          <a:lstStyle/>
          <a:p>
            <a:pPr marL="0" lvl="0" indent="0">
              <a:buNone/>
            </a:pPr>
            <a:r>
              <a:rPr lang="en-US" sz="2000" b="1" dirty="0"/>
              <a:t>Student Planning Sheet</a:t>
            </a:r>
            <a:endParaRPr lang="en-US" dirty="0"/>
          </a:p>
        </p:txBody>
      </p:sp>
      <p:graphicFrame>
        <p:nvGraphicFramePr>
          <p:cNvPr id="5" name="Table 5">
            <a:extLst>
              <a:ext uri="{FF2B5EF4-FFF2-40B4-BE49-F238E27FC236}">
                <a16:creationId xmlns:a16="http://schemas.microsoft.com/office/drawing/2014/main" id="{CEC0D9B0-A110-98AB-69D6-A0E7AEB4D4BB}"/>
              </a:ext>
            </a:extLst>
          </p:cNvPr>
          <p:cNvGraphicFramePr>
            <a:graphicFrameLocks noGrp="1"/>
          </p:cNvGraphicFramePr>
          <p:nvPr>
            <p:extLst>
              <p:ext uri="{D42A27DB-BD31-4B8C-83A1-F6EECF244321}">
                <p14:modId xmlns:p14="http://schemas.microsoft.com/office/powerpoint/2010/main" val="1725183524"/>
              </p:ext>
            </p:extLst>
          </p:nvPr>
        </p:nvGraphicFramePr>
        <p:xfrm>
          <a:off x="457199" y="2326441"/>
          <a:ext cx="8229600" cy="3652490"/>
        </p:xfrm>
        <a:graphic>
          <a:graphicData uri="http://schemas.openxmlformats.org/drawingml/2006/table">
            <a:tbl>
              <a:tblPr firstRow="1" bandRow="1">
                <a:tableStyleId>{5C22544A-7EE6-4342-B048-85BDC9FD1C3A}</a:tableStyleId>
              </a:tblPr>
              <a:tblGrid>
                <a:gridCol w="822960">
                  <a:extLst>
                    <a:ext uri="{9D8B030D-6E8A-4147-A177-3AD203B41FA5}">
                      <a16:colId xmlns:a16="http://schemas.microsoft.com/office/drawing/2014/main" val="3942877478"/>
                    </a:ext>
                  </a:extLst>
                </a:gridCol>
                <a:gridCol w="822960">
                  <a:extLst>
                    <a:ext uri="{9D8B030D-6E8A-4147-A177-3AD203B41FA5}">
                      <a16:colId xmlns:a16="http://schemas.microsoft.com/office/drawing/2014/main" val="3471359267"/>
                    </a:ext>
                  </a:extLst>
                </a:gridCol>
                <a:gridCol w="822960">
                  <a:extLst>
                    <a:ext uri="{9D8B030D-6E8A-4147-A177-3AD203B41FA5}">
                      <a16:colId xmlns:a16="http://schemas.microsoft.com/office/drawing/2014/main" val="1585131767"/>
                    </a:ext>
                  </a:extLst>
                </a:gridCol>
                <a:gridCol w="822960">
                  <a:extLst>
                    <a:ext uri="{9D8B030D-6E8A-4147-A177-3AD203B41FA5}">
                      <a16:colId xmlns:a16="http://schemas.microsoft.com/office/drawing/2014/main" val="1707767186"/>
                    </a:ext>
                  </a:extLst>
                </a:gridCol>
                <a:gridCol w="822960">
                  <a:extLst>
                    <a:ext uri="{9D8B030D-6E8A-4147-A177-3AD203B41FA5}">
                      <a16:colId xmlns:a16="http://schemas.microsoft.com/office/drawing/2014/main" val="1935753949"/>
                    </a:ext>
                  </a:extLst>
                </a:gridCol>
                <a:gridCol w="822960">
                  <a:extLst>
                    <a:ext uri="{9D8B030D-6E8A-4147-A177-3AD203B41FA5}">
                      <a16:colId xmlns:a16="http://schemas.microsoft.com/office/drawing/2014/main" val="1731602720"/>
                    </a:ext>
                  </a:extLst>
                </a:gridCol>
                <a:gridCol w="822960">
                  <a:extLst>
                    <a:ext uri="{9D8B030D-6E8A-4147-A177-3AD203B41FA5}">
                      <a16:colId xmlns:a16="http://schemas.microsoft.com/office/drawing/2014/main" val="346529150"/>
                    </a:ext>
                  </a:extLst>
                </a:gridCol>
                <a:gridCol w="822960">
                  <a:extLst>
                    <a:ext uri="{9D8B030D-6E8A-4147-A177-3AD203B41FA5}">
                      <a16:colId xmlns:a16="http://schemas.microsoft.com/office/drawing/2014/main" val="4155715162"/>
                    </a:ext>
                  </a:extLst>
                </a:gridCol>
                <a:gridCol w="822960">
                  <a:extLst>
                    <a:ext uri="{9D8B030D-6E8A-4147-A177-3AD203B41FA5}">
                      <a16:colId xmlns:a16="http://schemas.microsoft.com/office/drawing/2014/main" val="285450096"/>
                    </a:ext>
                  </a:extLst>
                </a:gridCol>
                <a:gridCol w="822960">
                  <a:extLst>
                    <a:ext uri="{9D8B030D-6E8A-4147-A177-3AD203B41FA5}">
                      <a16:colId xmlns:a16="http://schemas.microsoft.com/office/drawing/2014/main" val="333562240"/>
                    </a:ext>
                  </a:extLst>
                </a:gridCol>
              </a:tblGrid>
              <a:tr h="370840">
                <a:tc>
                  <a:txBody>
                    <a:bodyPr/>
                    <a:lstStyle/>
                    <a:p>
                      <a:pPr marL="0" lvl="0" indent="0" algn="ctr" rtl="0">
                        <a:spcBef>
                          <a:spcPts val="0"/>
                        </a:spcBef>
                        <a:spcAft>
                          <a:spcPts val="0"/>
                        </a:spcAft>
                        <a:buNone/>
                      </a:pPr>
                      <a:r>
                        <a:rPr lang="en-US" sz="1100" b="1" dirty="0">
                          <a:solidFill>
                            <a:schemeClr val="tx1"/>
                          </a:solidFill>
                        </a:rPr>
                        <a:t>Test</a:t>
                      </a:r>
                      <a:endParaRPr sz="1100" b="1" dirty="0">
                        <a:solidFill>
                          <a:schemeClr val="tx1"/>
                        </a:solidFill>
                      </a:endParaRPr>
                    </a:p>
                  </a:txBody>
                  <a:tcPr marL="91425" marR="91425" marT="91425" marB="91425" anchor="ct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lvl="0" indent="0" algn="ctr" rtl="0">
                        <a:spcBef>
                          <a:spcPts val="0"/>
                        </a:spcBef>
                        <a:spcAft>
                          <a:spcPts val="0"/>
                        </a:spcAft>
                        <a:buNone/>
                      </a:pPr>
                      <a:r>
                        <a:rPr lang="en-US" sz="1100" b="1" dirty="0">
                          <a:solidFill>
                            <a:schemeClr val="tx1"/>
                          </a:solidFill>
                        </a:rPr>
                        <a:t>Solar %</a:t>
                      </a:r>
                      <a:endParaRPr sz="1100" b="1" dirty="0">
                        <a:solidFill>
                          <a:schemeClr val="tx1"/>
                        </a:solidFill>
                      </a:endParaRPr>
                    </a:p>
                  </a:txBody>
                  <a:tcPr marL="91425" marR="91425" marT="91425" marB="91425" anchor="ct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lvl="0" indent="0" algn="ctr" rtl="0">
                        <a:spcBef>
                          <a:spcPts val="0"/>
                        </a:spcBef>
                        <a:spcAft>
                          <a:spcPts val="0"/>
                        </a:spcAft>
                        <a:buNone/>
                      </a:pPr>
                      <a:r>
                        <a:rPr lang="en-US" sz="1100" b="1" dirty="0">
                          <a:solidFill>
                            <a:schemeClr val="tx1"/>
                          </a:solidFill>
                        </a:rPr>
                        <a:t>Wind %</a:t>
                      </a:r>
                      <a:endParaRPr sz="1100" b="1" dirty="0">
                        <a:solidFill>
                          <a:schemeClr val="tx1"/>
                        </a:solidFill>
                      </a:endParaRPr>
                    </a:p>
                  </a:txBody>
                  <a:tcPr marL="91425" marR="91425" marT="91425" marB="91425" anchor="ct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lvl="0" indent="0" algn="ctr" rtl="0">
                        <a:spcBef>
                          <a:spcPts val="0"/>
                        </a:spcBef>
                        <a:spcAft>
                          <a:spcPts val="0"/>
                        </a:spcAft>
                        <a:buNone/>
                      </a:pPr>
                      <a:r>
                        <a:rPr lang="en-US" sz="1100" b="1" dirty="0">
                          <a:solidFill>
                            <a:schemeClr val="tx1"/>
                          </a:solidFill>
                        </a:rPr>
                        <a:t>Coal %</a:t>
                      </a:r>
                      <a:endParaRPr sz="1100" b="1" dirty="0">
                        <a:solidFill>
                          <a:schemeClr val="tx1"/>
                        </a:solidFill>
                      </a:endParaRPr>
                    </a:p>
                  </a:txBody>
                  <a:tcPr marL="91425" marR="91425" marT="91425" marB="91425" anchor="ct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lvl="0" indent="0" algn="ctr" rtl="0">
                        <a:spcBef>
                          <a:spcPts val="0"/>
                        </a:spcBef>
                        <a:spcAft>
                          <a:spcPts val="0"/>
                        </a:spcAft>
                        <a:buNone/>
                      </a:pPr>
                      <a:r>
                        <a:rPr lang="en-US" sz="1100" b="1" dirty="0">
                          <a:solidFill>
                            <a:schemeClr val="tx1"/>
                          </a:solidFill>
                        </a:rPr>
                        <a:t>Gas %</a:t>
                      </a:r>
                      <a:endParaRPr sz="1100" b="1" dirty="0">
                        <a:solidFill>
                          <a:schemeClr val="tx1"/>
                        </a:solidFill>
                      </a:endParaRPr>
                    </a:p>
                  </a:txBody>
                  <a:tcPr marL="91425" marR="91425" marT="91425" marB="91425" anchor="ct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lvl="0" indent="0" algn="ctr" rtl="0">
                        <a:spcBef>
                          <a:spcPts val="0"/>
                        </a:spcBef>
                        <a:spcAft>
                          <a:spcPts val="0"/>
                        </a:spcAft>
                        <a:buNone/>
                      </a:pPr>
                      <a:r>
                        <a:rPr lang="en-US" sz="1100" b="1" dirty="0">
                          <a:solidFill>
                            <a:schemeClr val="tx1"/>
                          </a:solidFill>
                        </a:rPr>
                        <a:t>Lights Replaced</a:t>
                      </a:r>
                      <a:endParaRPr sz="1100" b="1" dirty="0">
                        <a:solidFill>
                          <a:schemeClr val="tx1"/>
                        </a:solidFill>
                      </a:endParaRPr>
                    </a:p>
                  </a:txBody>
                  <a:tcPr marL="91425" marR="91425" marT="91425" marB="91425" anchor="ct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lvl="0" indent="0" algn="ctr" rtl="0">
                        <a:spcBef>
                          <a:spcPts val="0"/>
                        </a:spcBef>
                        <a:spcAft>
                          <a:spcPts val="0"/>
                        </a:spcAft>
                        <a:buNone/>
                      </a:pPr>
                      <a:r>
                        <a:rPr lang="en-US" sz="1100" b="1" dirty="0">
                          <a:solidFill>
                            <a:schemeClr val="tx1"/>
                          </a:solidFill>
                        </a:rPr>
                        <a:t>Energy Cost per Month</a:t>
                      </a:r>
                      <a:endParaRPr sz="1100" b="1" dirty="0">
                        <a:solidFill>
                          <a:schemeClr val="tx1"/>
                        </a:solidFill>
                      </a:endParaRPr>
                    </a:p>
                  </a:txBody>
                  <a:tcPr marL="91425" marR="91425" marT="91425" marB="91425" anchor="ct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lvl="0" indent="0" algn="ctr" rtl="0">
                        <a:spcBef>
                          <a:spcPts val="0"/>
                        </a:spcBef>
                        <a:spcAft>
                          <a:spcPts val="0"/>
                        </a:spcAft>
                        <a:buNone/>
                      </a:pPr>
                      <a:r>
                        <a:rPr lang="en-US" sz="1100" b="1" dirty="0">
                          <a:solidFill>
                            <a:schemeClr val="tx1"/>
                          </a:solidFill>
                        </a:rPr>
                        <a:t>Carbon Footprint Size</a:t>
                      </a:r>
                      <a:endParaRPr sz="1100" b="1" dirty="0">
                        <a:solidFill>
                          <a:schemeClr val="tx1"/>
                        </a:solidFill>
                      </a:endParaRPr>
                    </a:p>
                  </a:txBody>
                  <a:tcPr marL="91425" marR="91425" marT="91425" marB="91425" anchor="ct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lvl="0" indent="0" algn="ctr" rtl="0">
                        <a:spcBef>
                          <a:spcPts val="0"/>
                        </a:spcBef>
                        <a:spcAft>
                          <a:spcPts val="0"/>
                        </a:spcAft>
                        <a:buNone/>
                      </a:pPr>
                      <a:r>
                        <a:rPr lang="en-US" sz="1100" b="1" dirty="0">
                          <a:solidFill>
                            <a:schemeClr val="tx1"/>
                          </a:solidFill>
                        </a:rPr>
                        <a:t>CFL Cost</a:t>
                      </a:r>
                      <a:endParaRPr sz="1100" b="1" dirty="0">
                        <a:solidFill>
                          <a:schemeClr val="tx1"/>
                        </a:solidFill>
                      </a:endParaRPr>
                    </a:p>
                  </a:txBody>
                  <a:tcPr marL="91425" marR="91425" marT="91425" marB="91425" anchor="ct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lvl="0" indent="0" algn="ctr" rtl="0">
                        <a:spcBef>
                          <a:spcPts val="0"/>
                        </a:spcBef>
                        <a:spcAft>
                          <a:spcPts val="0"/>
                        </a:spcAft>
                        <a:buNone/>
                      </a:pPr>
                      <a:r>
                        <a:rPr lang="en-US" sz="1100" b="1" dirty="0">
                          <a:solidFill>
                            <a:schemeClr val="tx1"/>
                          </a:solidFill>
                        </a:rPr>
                        <a:t>Total Cost per Month</a:t>
                      </a:r>
                      <a:endParaRPr sz="1100" b="1" dirty="0">
                        <a:solidFill>
                          <a:schemeClr val="tx1"/>
                        </a:solidFill>
                      </a:endParaRPr>
                    </a:p>
                  </a:txBody>
                  <a:tcPr marL="91425" marR="91425" marT="91425" marB="91425" anchor="ct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3339419792"/>
                  </a:ext>
                </a:extLst>
              </a:tr>
              <a:tr h="370840">
                <a:tc>
                  <a:txBody>
                    <a:bodyPr/>
                    <a:lstStyle/>
                    <a:p>
                      <a:endParaRPr lang="en-US" dirty="0"/>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77285700"/>
                  </a:ext>
                </a:extLst>
              </a:tr>
              <a:tr h="370840">
                <a:tc>
                  <a:txBody>
                    <a:bodyPr/>
                    <a:lstStyle/>
                    <a:p>
                      <a:endParaRPr lang="en-US" dirty="0"/>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00414028"/>
                  </a:ext>
                </a:extLst>
              </a:tr>
              <a:tr h="370840">
                <a:tc>
                  <a:txBody>
                    <a:bodyPr/>
                    <a:lstStyle/>
                    <a:p>
                      <a:endParaRPr lang="en-US" dirty="0"/>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90863381"/>
                  </a:ext>
                </a:extLst>
              </a:tr>
              <a:tr h="370840">
                <a:tc>
                  <a:txBody>
                    <a:bodyPr/>
                    <a:lstStyle/>
                    <a:p>
                      <a:endParaRPr lang="en-US" dirty="0"/>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31335209"/>
                  </a:ext>
                </a:extLst>
              </a:tr>
              <a:tr h="370840">
                <a:tc>
                  <a:txBody>
                    <a:bodyPr/>
                    <a:lstStyle/>
                    <a:p>
                      <a:endParaRPr lang="en-US" dirty="0"/>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40698012"/>
                  </a:ext>
                </a:extLst>
              </a:tr>
              <a:tr h="370840">
                <a:tc>
                  <a:txBody>
                    <a:bodyPr/>
                    <a:lstStyle/>
                    <a:p>
                      <a:endParaRPr lang="en-US" dirty="0"/>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88722184"/>
                  </a:ext>
                </a:extLst>
              </a:tr>
              <a:tr h="370840">
                <a:tc>
                  <a:txBody>
                    <a:bodyPr/>
                    <a:lstStyle/>
                    <a:p>
                      <a:endParaRPr lang="en-US" dirty="0"/>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56239381"/>
                  </a:ext>
                </a:extLst>
              </a:tr>
              <a:tr h="370840">
                <a:tc>
                  <a:txBody>
                    <a:bodyPr/>
                    <a:lstStyle/>
                    <a:p>
                      <a:endParaRPr lang="en-US" dirty="0"/>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77693362"/>
                  </a:ext>
                </a:extLst>
              </a:tr>
            </a:tbl>
          </a:graphicData>
        </a:graphic>
      </p:graphicFrame>
    </p:spTree>
    <p:extLst>
      <p:ext uri="{BB962C8B-B14F-4D97-AF65-F5344CB8AC3E}">
        <p14:creationId xmlns:p14="http://schemas.microsoft.com/office/powerpoint/2010/main" val="8698764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38F15-AF07-F36D-426B-BB0287D08EB1}"/>
              </a:ext>
            </a:extLst>
          </p:cNvPr>
          <p:cNvSpPr>
            <a:spLocks noGrp="1"/>
          </p:cNvSpPr>
          <p:nvPr>
            <p:ph type="title"/>
          </p:nvPr>
        </p:nvSpPr>
        <p:spPr/>
        <p:txBody>
          <a:bodyPr/>
          <a:lstStyle/>
          <a:p>
            <a:r>
              <a:rPr lang="en-US">
                <a:sym typeface="Roboto Black"/>
              </a:rPr>
              <a:t>Week #2—Friday</a:t>
            </a:r>
            <a:endParaRPr lang="en-US" dirty="0"/>
          </a:p>
        </p:txBody>
      </p:sp>
      <p:sp>
        <p:nvSpPr>
          <p:cNvPr id="9" name="Content Placeholder 8">
            <a:extLst>
              <a:ext uri="{FF2B5EF4-FFF2-40B4-BE49-F238E27FC236}">
                <a16:creationId xmlns:a16="http://schemas.microsoft.com/office/drawing/2014/main" id="{054B2F6B-DB6D-382A-BB3D-B04241CD82F8}"/>
              </a:ext>
            </a:extLst>
          </p:cNvPr>
          <p:cNvSpPr>
            <a:spLocks noGrp="1"/>
          </p:cNvSpPr>
          <p:nvPr>
            <p:ph idx="1"/>
          </p:nvPr>
        </p:nvSpPr>
        <p:spPr/>
        <p:txBody>
          <a:bodyPr/>
          <a:lstStyle/>
          <a:p>
            <a:pPr marL="0" indent="0">
              <a:buNone/>
            </a:pPr>
            <a:r>
              <a:rPr lang="en-US" b="1" i="1">
                <a:solidFill>
                  <a:schemeClr val="accent1"/>
                </a:solidFill>
                <a:sym typeface="Arial"/>
              </a:rPr>
              <a:t>What impact would going paperless in your classroom have on the ecological footprint of your school?</a:t>
            </a:r>
            <a:endParaRPr lang="en-US" b="1" i="1" dirty="0">
              <a:solidFill>
                <a:schemeClr val="accent1"/>
              </a:solidFill>
              <a:sym typeface="Arial"/>
            </a:endParaRPr>
          </a:p>
        </p:txBody>
      </p:sp>
      <p:sp>
        <p:nvSpPr>
          <p:cNvPr id="6" name="Content Placeholder 8">
            <a:extLst>
              <a:ext uri="{FF2B5EF4-FFF2-40B4-BE49-F238E27FC236}">
                <a16:creationId xmlns:a16="http://schemas.microsoft.com/office/drawing/2014/main" id="{67DE5614-D16E-EA4A-9990-514C98D4E252}"/>
              </a:ext>
            </a:extLst>
          </p:cNvPr>
          <p:cNvSpPr txBox="1">
            <a:spLocks/>
          </p:cNvSpPr>
          <p:nvPr/>
        </p:nvSpPr>
        <p:spPr>
          <a:xfrm>
            <a:off x="457199" y="2553935"/>
            <a:ext cx="3763927" cy="3262069"/>
          </a:xfrm>
          <a:prstGeom prst="rect">
            <a:avLst/>
          </a:prstGeom>
        </p:spPr>
        <p:txBody>
          <a:bodyPr vert="horz" lIns="0" tIns="0" rIns="0" bIns="0" numCol="1" rtlCol="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ym typeface="Arial"/>
              </a:rPr>
              <a:t>Today, we’re highlighting a student changemaker who is already innovating a better tomorrow for all of us. Let’s learn about </a:t>
            </a:r>
            <a:r>
              <a:rPr lang="en-US" sz="1600" b="1" dirty="0">
                <a:sym typeface="Arial"/>
              </a:rPr>
              <a:t>Hannah Herbst</a:t>
            </a:r>
            <a:r>
              <a:rPr lang="en-US" sz="1600" dirty="0">
                <a:sym typeface="Arial"/>
              </a:rPr>
              <a:t>, 2015 winner of the 3M Young Scientist Challenge. </a:t>
            </a:r>
          </a:p>
          <a:p>
            <a:r>
              <a:rPr lang="en-US" sz="1600" dirty="0">
                <a:sym typeface="Arial"/>
                <a:hlinkClick r:id="rId4"/>
              </a:rPr>
              <a:t>Check out Hannah’s 3M Young Scientist Challenge Entry Video</a:t>
            </a:r>
            <a:endParaRPr lang="en-US" sz="1600" dirty="0">
              <a:sym typeface="Arial"/>
            </a:endParaRPr>
          </a:p>
          <a:p>
            <a:r>
              <a:rPr lang="en-US" sz="1600" dirty="0">
                <a:sym typeface="Arial"/>
                <a:hlinkClick r:id="rId5"/>
              </a:rPr>
              <a:t>Now check out this video to see what advice you can learn from Hannah!</a:t>
            </a:r>
            <a:endParaRPr lang="en-US" sz="1600" dirty="0">
              <a:sym typeface="Arial"/>
            </a:endParaRPr>
          </a:p>
          <a:p>
            <a:r>
              <a:rPr lang="en-US" sz="1600" dirty="0">
                <a:sym typeface="Arial"/>
              </a:rPr>
              <a:t>Use last week’s </a:t>
            </a:r>
            <a:r>
              <a:rPr lang="en-US" sz="1600" dirty="0"/>
              <a:t>Instructional</a:t>
            </a:r>
            <a:r>
              <a:rPr lang="en-US" sz="1600" dirty="0">
                <a:sym typeface="Arial"/>
              </a:rPr>
              <a:t> Strategy AEIOU to summarize what you learned from Hannah.</a:t>
            </a:r>
          </a:p>
        </p:txBody>
      </p:sp>
      <p:pic>
        <p:nvPicPr>
          <p:cNvPr id="7" name="Online Media 6">
            <a:hlinkClick r:id="" action="ppaction://media"/>
            <a:extLst>
              <a:ext uri="{FF2B5EF4-FFF2-40B4-BE49-F238E27FC236}">
                <a16:creationId xmlns:a16="http://schemas.microsoft.com/office/drawing/2014/main" id="{13150B35-A43A-BC17-8469-87B4A6BF898B}"/>
              </a:ext>
            </a:extLst>
          </p:cNvPr>
          <p:cNvPicPr>
            <a:picLocks noRot="1" noChangeAspect="1"/>
          </p:cNvPicPr>
          <p:nvPr>
            <a:videoFile r:link="rId1"/>
          </p:nvPr>
        </p:nvPicPr>
        <p:blipFill>
          <a:blip r:embed="rId6"/>
          <a:stretch>
            <a:fillRect/>
          </a:stretch>
        </p:blipFill>
        <p:spPr>
          <a:xfrm>
            <a:off x="4664074" y="2553935"/>
            <a:ext cx="4023540" cy="2273300"/>
          </a:xfrm>
          <a:prstGeom prst="rect">
            <a:avLst/>
          </a:prstGeom>
        </p:spPr>
      </p:pic>
      <p:sp>
        <p:nvSpPr>
          <p:cNvPr id="10" name="TextBox 9">
            <a:extLst>
              <a:ext uri="{FF2B5EF4-FFF2-40B4-BE49-F238E27FC236}">
                <a16:creationId xmlns:a16="http://schemas.microsoft.com/office/drawing/2014/main" id="{38100CF5-684D-CAED-BE13-4F605768DADD}"/>
              </a:ext>
            </a:extLst>
          </p:cNvPr>
          <p:cNvSpPr txBox="1"/>
          <p:nvPr/>
        </p:nvSpPr>
        <p:spPr>
          <a:xfrm>
            <a:off x="4664074" y="4827235"/>
            <a:ext cx="4022725" cy="584775"/>
          </a:xfrm>
          <a:prstGeom prst="rect">
            <a:avLst/>
          </a:prstGeom>
          <a:noFill/>
        </p:spPr>
        <p:txBody>
          <a:bodyPr wrap="square" lIns="91440" tIns="45720" rIns="91440" bIns="45720" anchor="t">
            <a:spAutoFit/>
          </a:bodyPr>
          <a:lstStyle/>
          <a:p>
            <a:pPr lvl="1"/>
            <a:r>
              <a:rPr lang="en-US" sz="1600" dirty="0">
                <a:sym typeface="Arial"/>
                <a:hlinkClick r:id="rId4"/>
              </a:rPr>
              <a:t>Check out Hannah’s 3M Young Scientist Challenge Entry Video</a:t>
            </a:r>
          </a:p>
        </p:txBody>
      </p:sp>
    </p:spTree>
    <p:extLst>
      <p:ext uri="{BB962C8B-B14F-4D97-AF65-F5344CB8AC3E}">
        <p14:creationId xmlns:p14="http://schemas.microsoft.com/office/powerpoint/2010/main" val="3889256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46CD9-E577-A430-4506-6B8C216D92FE}"/>
              </a:ext>
            </a:extLst>
          </p:cNvPr>
          <p:cNvSpPr>
            <a:spLocks noGrp="1"/>
          </p:cNvSpPr>
          <p:nvPr>
            <p:ph type="title"/>
          </p:nvPr>
        </p:nvSpPr>
        <p:spPr/>
        <p:txBody>
          <a:bodyPr/>
          <a:lstStyle/>
          <a:p>
            <a:r>
              <a:rPr lang="en-US" sz="7200" dirty="0"/>
              <a:t>A</a:t>
            </a:r>
            <a:br>
              <a:rPr lang="en-US" sz="7200" dirty="0"/>
            </a:br>
            <a:r>
              <a:rPr lang="en-US" sz="7200" dirty="0"/>
              <a:t>E</a:t>
            </a:r>
            <a:br>
              <a:rPr lang="en-US" sz="7200" dirty="0"/>
            </a:br>
            <a:r>
              <a:rPr lang="en-US" sz="7200" dirty="0"/>
              <a:t>I</a:t>
            </a:r>
            <a:br>
              <a:rPr lang="en-US" sz="7200" dirty="0"/>
            </a:br>
            <a:r>
              <a:rPr lang="en-US" sz="7200" dirty="0"/>
              <a:t>O</a:t>
            </a:r>
            <a:br>
              <a:rPr lang="en-US" sz="7200" dirty="0"/>
            </a:br>
            <a:r>
              <a:rPr lang="en-US" sz="7200" dirty="0"/>
              <a:t>U</a:t>
            </a:r>
          </a:p>
        </p:txBody>
      </p:sp>
    </p:spTree>
    <p:extLst>
      <p:ext uri="{BB962C8B-B14F-4D97-AF65-F5344CB8AC3E}">
        <p14:creationId xmlns:p14="http://schemas.microsoft.com/office/powerpoint/2010/main" val="1711099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09170-E0A7-7740-58FD-B27BB971603A}"/>
              </a:ext>
            </a:extLst>
          </p:cNvPr>
          <p:cNvSpPr>
            <a:spLocks noGrp="1"/>
          </p:cNvSpPr>
          <p:nvPr>
            <p:ph type="title"/>
          </p:nvPr>
        </p:nvSpPr>
        <p:spPr/>
        <p:txBody>
          <a:bodyPr/>
          <a:lstStyle/>
          <a:p>
            <a:pPr lvl="0"/>
            <a:r>
              <a:rPr lang="en-US" dirty="0">
                <a:sym typeface="Roboto Black"/>
              </a:rPr>
              <a:t>Registration</a:t>
            </a:r>
            <a:endParaRPr lang="en-US" dirty="0"/>
          </a:p>
        </p:txBody>
      </p:sp>
      <p:sp>
        <p:nvSpPr>
          <p:cNvPr id="5" name="Text Placeholder 4">
            <a:extLst>
              <a:ext uri="{FF2B5EF4-FFF2-40B4-BE49-F238E27FC236}">
                <a16:creationId xmlns:a16="http://schemas.microsoft.com/office/drawing/2014/main" id="{9C189DDC-AE6F-65DE-EF89-0F080F2463F4}"/>
              </a:ext>
            </a:extLst>
          </p:cNvPr>
          <p:cNvSpPr>
            <a:spLocks noGrp="1"/>
          </p:cNvSpPr>
          <p:nvPr>
            <p:ph idx="1"/>
          </p:nvPr>
        </p:nvSpPr>
        <p:spPr/>
        <p:txBody>
          <a:bodyPr/>
          <a:lstStyle/>
          <a:p>
            <a:pPr lvl="0"/>
            <a:r>
              <a:rPr lang="en-US" b="1" dirty="0">
                <a:sym typeface="Roboto Black"/>
              </a:rPr>
              <a:t>Have you registered for the challenge? </a:t>
            </a:r>
            <a:endParaRPr lang="en-US" b="1" dirty="0">
              <a:sym typeface="Arial"/>
            </a:endParaRPr>
          </a:p>
          <a:p>
            <a:pPr lvl="0"/>
            <a:r>
              <a:rPr lang="en-US" b="1" dirty="0">
                <a:sym typeface="Roboto Black"/>
              </a:rPr>
              <a:t>Do you know your username and password? </a:t>
            </a:r>
          </a:p>
          <a:p>
            <a:pPr lvl="0"/>
            <a:r>
              <a:rPr lang="en-US" dirty="0">
                <a:sym typeface="Roboto Black"/>
              </a:rPr>
              <a:t>If not, talk with your family about setting up the account. If technical difficulties arise, please, contact </a:t>
            </a:r>
            <a:r>
              <a:rPr lang="en-US" dirty="0">
                <a:sym typeface="Roboto Black"/>
                <a:hlinkClick r:id="rId3"/>
              </a:rPr>
              <a:t>YSC@discoveryed.com</a:t>
            </a:r>
            <a:r>
              <a:rPr lang="en-US" dirty="0">
                <a:sym typeface="Roboto Black"/>
              </a:rPr>
              <a:t>.</a:t>
            </a:r>
            <a:endParaRPr lang="en-US" dirty="0">
              <a:sym typeface="Arial"/>
            </a:endParaRPr>
          </a:p>
        </p:txBody>
      </p:sp>
    </p:spTree>
    <p:extLst>
      <p:ext uri="{BB962C8B-B14F-4D97-AF65-F5344CB8AC3E}">
        <p14:creationId xmlns:p14="http://schemas.microsoft.com/office/powerpoint/2010/main" val="138397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4836A-B8B0-6A6E-C096-A613DB3E2E6E}"/>
              </a:ext>
            </a:extLst>
          </p:cNvPr>
          <p:cNvSpPr>
            <a:spLocks noGrp="1"/>
          </p:cNvSpPr>
          <p:nvPr>
            <p:ph type="title"/>
          </p:nvPr>
        </p:nvSpPr>
        <p:spPr/>
        <p:txBody>
          <a:bodyPr/>
          <a:lstStyle/>
          <a:p>
            <a:r>
              <a:rPr lang="en-US" dirty="0"/>
              <a:t>Week #3</a:t>
            </a:r>
            <a:br>
              <a:rPr lang="en-US" dirty="0"/>
            </a:br>
            <a:r>
              <a:rPr lang="en-US" dirty="0"/>
              <a:t>Guiding Question</a:t>
            </a:r>
          </a:p>
        </p:txBody>
      </p:sp>
      <p:sp>
        <p:nvSpPr>
          <p:cNvPr id="8" name="Content Placeholder 7">
            <a:extLst>
              <a:ext uri="{FF2B5EF4-FFF2-40B4-BE49-F238E27FC236}">
                <a16:creationId xmlns:a16="http://schemas.microsoft.com/office/drawing/2014/main" id="{344EAB84-1F82-8F77-06E5-7284D632DF1A}"/>
              </a:ext>
            </a:extLst>
          </p:cNvPr>
          <p:cNvSpPr>
            <a:spLocks noGrp="1"/>
          </p:cNvSpPr>
          <p:nvPr>
            <p:ph type="body" sz="quarter" idx="10"/>
          </p:nvPr>
        </p:nvSpPr>
        <p:spPr>
          <a:xfrm>
            <a:off x="749595" y="3291840"/>
            <a:ext cx="7644808" cy="2651760"/>
          </a:xfrm>
        </p:spPr>
        <p:txBody>
          <a:bodyPr vert="horz" lIns="0" tIns="0" rIns="0" bIns="0" rtlCol="0" anchor="t">
            <a:noAutofit/>
          </a:bodyPr>
          <a:lstStyle/>
          <a:p>
            <a:r>
              <a:rPr lang="en-US" dirty="0"/>
              <a:t>How could you make recycling and reusing an important part of your school culture?</a:t>
            </a:r>
            <a:endParaRPr lang="en-US" dirty="0">
              <a:sym typeface="Roboto Black"/>
            </a:endParaRPr>
          </a:p>
        </p:txBody>
      </p:sp>
    </p:spTree>
    <p:extLst>
      <p:ext uri="{BB962C8B-B14F-4D97-AF65-F5344CB8AC3E}">
        <p14:creationId xmlns:p14="http://schemas.microsoft.com/office/powerpoint/2010/main" val="38024754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BB5A8-6F8E-4DF7-B203-D584DD398D99}"/>
              </a:ext>
            </a:extLst>
          </p:cNvPr>
          <p:cNvSpPr>
            <a:spLocks noGrp="1"/>
          </p:cNvSpPr>
          <p:nvPr>
            <p:ph type="title"/>
          </p:nvPr>
        </p:nvSpPr>
        <p:spPr/>
        <p:txBody>
          <a:bodyPr/>
          <a:lstStyle/>
          <a:p>
            <a:pPr>
              <a:lnSpc>
                <a:spcPct val="100000"/>
              </a:lnSpc>
              <a:spcBef>
                <a:spcPts val="0"/>
              </a:spcBef>
              <a:spcAft>
                <a:spcPts val="1200"/>
              </a:spcAft>
            </a:pPr>
            <a:r>
              <a:rPr lang="en-US" dirty="0">
                <a:sym typeface="Roboto Black"/>
              </a:rPr>
              <a:t>Climate Tech</a:t>
            </a:r>
            <a:endParaRPr lang="en-US" dirty="0"/>
          </a:p>
        </p:txBody>
      </p:sp>
      <p:sp>
        <p:nvSpPr>
          <p:cNvPr id="6" name="Text Placeholder 5">
            <a:extLst>
              <a:ext uri="{FF2B5EF4-FFF2-40B4-BE49-F238E27FC236}">
                <a16:creationId xmlns:a16="http://schemas.microsoft.com/office/drawing/2014/main" id="{B943D9B3-EBE9-9B1C-897B-C81491615B3D}"/>
              </a:ext>
            </a:extLst>
          </p:cNvPr>
          <p:cNvSpPr>
            <a:spLocks noGrp="1"/>
          </p:cNvSpPr>
          <p:nvPr>
            <p:ph type="body" sz="quarter" idx="10"/>
          </p:nvPr>
        </p:nvSpPr>
        <p:spPr>
          <a:xfrm>
            <a:off x="903766" y="3291840"/>
            <a:ext cx="7336465" cy="2651760"/>
          </a:xfrm>
        </p:spPr>
        <p:txBody>
          <a:bodyPr/>
          <a:lstStyle/>
          <a:p>
            <a:pPr algn="ctr">
              <a:buSzPts val="5000"/>
            </a:pPr>
            <a:r>
              <a:rPr lang="en-US" dirty="0"/>
              <a:t>How can we create innovations that tackle climate-related challenges?</a:t>
            </a:r>
          </a:p>
        </p:txBody>
      </p:sp>
    </p:spTree>
    <p:extLst>
      <p:ext uri="{BB962C8B-B14F-4D97-AF65-F5344CB8AC3E}">
        <p14:creationId xmlns:p14="http://schemas.microsoft.com/office/powerpoint/2010/main" val="14144850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38F15-AF07-F36D-426B-BB0287D08EB1}"/>
              </a:ext>
            </a:extLst>
          </p:cNvPr>
          <p:cNvSpPr>
            <a:spLocks noGrp="1"/>
          </p:cNvSpPr>
          <p:nvPr>
            <p:ph type="title"/>
          </p:nvPr>
        </p:nvSpPr>
        <p:spPr/>
        <p:txBody>
          <a:bodyPr/>
          <a:lstStyle/>
          <a:p>
            <a:r>
              <a:rPr lang="en-US" dirty="0">
                <a:sym typeface="Roboto Black"/>
              </a:rPr>
              <a:t>Week #3—Monday</a:t>
            </a:r>
            <a:endParaRPr lang="en-US" dirty="0"/>
          </a:p>
        </p:txBody>
      </p:sp>
      <p:sp>
        <p:nvSpPr>
          <p:cNvPr id="9" name="Content Placeholder 8">
            <a:extLst>
              <a:ext uri="{FF2B5EF4-FFF2-40B4-BE49-F238E27FC236}">
                <a16:creationId xmlns:a16="http://schemas.microsoft.com/office/drawing/2014/main" id="{054B2F6B-DB6D-382A-BB3D-B04241CD82F8}"/>
              </a:ext>
            </a:extLst>
          </p:cNvPr>
          <p:cNvSpPr>
            <a:spLocks noGrp="1"/>
          </p:cNvSpPr>
          <p:nvPr>
            <p:ph idx="1"/>
          </p:nvPr>
        </p:nvSpPr>
        <p:spPr>
          <a:xfrm>
            <a:off x="457199" y="1920240"/>
            <a:ext cx="8089901" cy="4023360"/>
          </a:xfrm>
        </p:spPr>
        <p:txBody>
          <a:bodyPr/>
          <a:lstStyle/>
          <a:p>
            <a:pPr marL="0" indent="0">
              <a:buNone/>
            </a:pPr>
            <a:r>
              <a:rPr lang="en-US" b="1" i="1" dirty="0">
                <a:solidFill>
                  <a:schemeClr val="accent1"/>
                </a:solidFill>
                <a:sym typeface="Arial"/>
              </a:rPr>
              <a:t>How could you make recycling an important part of your school culture?</a:t>
            </a:r>
          </a:p>
          <a:p>
            <a:r>
              <a:rPr lang="en-US" dirty="0">
                <a:sym typeface="Arial"/>
              </a:rPr>
              <a:t>Today is the third Monday of the </a:t>
            </a:r>
            <a:r>
              <a:rPr lang="en-US" b="1" i="1" dirty="0">
                <a:sym typeface="Arial"/>
              </a:rPr>
              <a:t>Innovating Your Future </a:t>
            </a:r>
            <a:r>
              <a:rPr lang="en-US" dirty="0">
                <a:sym typeface="Arial"/>
              </a:rPr>
              <a:t>roadmap to a final 3M Young Scientist Challenge entry. Today you are going to answer the question above.</a:t>
            </a:r>
          </a:p>
          <a:p>
            <a:r>
              <a:rPr lang="en-US" b="1" dirty="0">
                <a:sym typeface="Arial"/>
              </a:rPr>
              <a:t>Warm-up:</a:t>
            </a:r>
            <a:r>
              <a:rPr lang="en-US" dirty="0">
                <a:sym typeface="Arial"/>
              </a:rPr>
              <a:t> Using the </a:t>
            </a:r>
            <a:r>
              <a:rPr lang="en-US" dirty="0"/>
              <a:t>Instructional Strategy:</a:t>
            </a:r>
            <a:r>
              <a:rPr lang="en-US" dirty="0">
                <a:sym typeface="Arial"/>
              </a:rPr>
              <a:t> </a:t>
            </a:r>
            <a:r>
              <a:rPr lang="en-US" i="1" dirty="0">
                <a:sym typeface="Arial"/>
              </a:rPr>
              <a:t>Connect the Dots,</a:t>
            </a:r>
            <a:r>
              <a:rPr lang="en-US" i="1" dirty="0"/>
              <a:t> </a:t>
            </a:r>
            <a:r>
              <a:rPr lang="en-US" dirty="0">
                <a:sym typeface="Arial"/>
              </a:rPr>
              <a:t>brainstorm answers to the following:</a:t>
            </a:r>
          </a:p>
          <a:p>
            <a:pPr lvl="1"/>
            <a:r>
              <a:rPr lang="en-US" dirty="0">
                <a:sym typeface="Arial"/>
              </a:rPr>
              <a:t>Make as many connections as </a:t>
            </a:r>
            <a:r>
              <a:rPr lang="en-US" dirty="0"/>
              <a:t>you </a:t>
            </a:r>
            <a:r>
              <a:rPr lang="en-US" dirty="0">
                <a:sym typeface="Arial"/>
              </a:rPr>
              <a:t>can between </a:t>
            </a:r>
            <a:r>
              <a:rPr lang="en-US" dirty="0"/>
              <a:t>your</a:t>
            </a:r>
            <a:r>
              <a:rPr lang="en-US" dirty="0">
                <a:sym typeface="Arial"/>
              </a:rPr>
              <a:t>selves and recycling/reusing.</a:t>
            </a:r>
          </a:p>
          <a:p>
            <a:pPr lvl="1"/>
            <a:r>
              <a:rPr lang="en-US" dirty="0">
                <a:sym typeface="Arial"/>
              </a:rPr>
              <a:t>Be ready to share out during class discussion.</a:t>
            </a:r>
          </a:p>
          <a:p>
            <a:pPr lvl="1"/>
            <a:r>
              <a:rPr lang="en-US" dirty="0">
                <a:sym typeface="Arial"/>
              </a:rPr>
              <a:t>If your school has a Mission Statement, are there connections with what you just mapped out in </a:t>
            </a:r>
            <a:r>
              <a:rPr lang="en-US" i="1" dirty="0">
                <a:sym typeface="Arial"/>
              </a:rPr>
              <a:t>Connect the Dots</a:t>
            </a:r>
            <a:r>
              <a:rPr lang="en-US" dirty="0">
                <a:sym typeface="Arial"/>
              </a:rPr>
              <a:t>? Are there ways to make those connections with adjustments to the statement?</a:t>
            </a:r>
          </a:p>
          <a:p>
            <a:pPr lvl="1"/>
            <a:r>
              <a:rPr lang="en-US" dirty="0">
                <a:sym typeface="Arial"/>
              </a:rPr>
              <a:t>No Mission Statement? Great opportunity to write one.</a:t>
            </a:r>
          </a:p>
          <a:p>
            <a:endParaRPr lang="en-US" dirty="0">
              <a:sym typeface="Arial"/>
            </a:endParaRPr>
          </a:p>
          <a:p>
            <a:endParaRPr lang="en-US" dirty="0">
              <a:sym typeface="Arial"/>
            </a:endParaRPr>
          </a:p>
        </p:txBody>
      </p:sp>
      <p:sp>
        <p:nvSpPr>
          <p:cNvPr id="12" name="Content Placeholder 8">
            <a:extLst>
              <a:ext uri="{FF2B5EF4-FFF2-40B4-BE49-F238E27FC236}">
                <a16:creationId xmlns:a16="http://schemas.microsoft.com/office/drawing/2014/main" id="{D34F8FA3-DF19-81E0-BB7E-9528DA1BE3B2}"/>
              </a:ext>
            </a:extLst>
          </p:cNvPr>
          <p:cNvSpPr txBox="1">
            <a:spLocks/>
          </p:cNvSpPr>
          <p:nvPr/>
        </p:nvSpPr>
        <p:spPr>
          <a:xfrm>
            <a:off x="457199" y="2844209"/>
            <a:ext cx="4114802" cy="2514600"/>
          </a:xfrm>
          <a:prstGeom prst="rect">
            <a:avLst/>
          </a:prstGeom>
        </p:spPr>
        <p:txBody>
          <a:bodyPr vert="horz" lIns="0" tIns="0" rIns="0" bIns="0" numCol="1" rtlCol="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600" dirty="0">
              <a:sym typeface="Arial"/>
            </a:endParaRPr>
          </a:p>
        </p:txBody>
      </p:sp>
    </p:spTree>
    <p:extLst>
      <p:ext uri="{BB962C8B-B14F-4D97-AF65-F5344CB8AC3E}">
        <p14:creationId xmlns:p14="http://schemas.microsoft.com/office/powerpoint/2010/main" val="15725267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38F15-AF07-F36D-426B-BB0287D08EB1}"/>
              </a:ext>
            </a:extLst>
          </p:cNvPr>
          <p:cNvSpPr>
            <a:spLocks noGrp="1"/>
          </p:cNvSpPr>
          <p:nvPr>
            <p:ph type="title"/>
          </p:nvPr>
        </p:nvSpPr>
        <p:spPr/>
        <p:txBody>
          <a:bodyPr/>
          <a:lstStyle/>
          <a:p>
            <a:r>
              <a:rPr lang="en-US" dirty="0">
                <a:sym typeface="Roboto Black"/>
              </a:rPr>
              <a:t>Week #3—Wednesday</a:t>
            </a:r>
            <a:endParaRPr lang="en-US" dirty="0"/>
          </a:p>
        </p:txBody>
      </p:sp>
      <p:sp>
        <p:nvSpPr>
          <p:cNvPr id="9" name="Content Placeholder 8">
            <a:extLst>
              <a:ext uri="{FF2B5EF4-FFF2-40B4-BE49-F238E27FC236}">
                <a16:creationId xmlns:a16="http://schemas.microsoft.com/office/drawing/2014/main" id="{054B2F6B-DB6D-382A-BB3D-B04241CD82F8}"/>
              </a:ext>
            </a:extLst>
          </p:cNvPr>
          <p:cNvSpPr>
            <a:spLocks noGrp="1"/>
          </p:cNvSpPr>
          <p:nvPr>
            <p:ph idx="1"/>
          </p:nvPr>
        </p:nvSpPr>
        <p:spPr/>
        <p:txBody>
          <a:bodyPr/>
          <a:lstStyle/>
          <a:p>
            <a:pPr marL="0" indent="0">
              <a:buNone/>
            </a:pPr>
            <a:r>
              <a:rPr lang="en-US" b="1" i="1" dirty="0">
                <a:solidFill>
                  <a:schemeClr val="accent1"/>
                </a:solidFill>
                <a:sym typeface="Arial"/>
              </a:rPr>
              <a:t>How could you make recycling an important part of your school culture?</a:t>
            </a:r>
          </a:p>
          <a:p>
            <a:r>
              <a:rPr lang="en-US" dirty="0">
                <a:sym typeface="Arial"/>
              </a:rPr>
              <a:t>For a deeper dive, we’re learning about the activist Dr. Jane Goodall and will begin to develop a personalized plan for taking action.</a:t>
            </a:r>
          </a:p>
          <a:p>
            <a:r>
              <a:rPr lang="en-US" b="1" dirty="0">
                <a:sym typeface="Arial"/>
              </a:rPr>
              <a:t>Committing to Action: </a:t>
            </a:r>
            <a:r>
              <a:rPr lang="en-US" dirty="0">
                <a:sym typeface="Arial"/>
              </a:rPr>
              <a:t>As you watch the </a:t>
            </a:r>
            <a:r>
              <a:rPr lang="en-US" dirty="0">
                <a:sym typeface="Arial"/>
                <a:hlinkClick r:id="rId3"/>
              </a:rPr>
              <a:t>video </a:t>
            </a:r>
            <a:r>
              <a:rPr lang="en-US" dirty="0">
                <a:hlinkClick r:id="rId3"/>
              </a:rPr>
              <a:t>featuring Dr. Jane Goodall</a:t>
            </a:r>
            <a:r>
              <a:rPr lang="en-US" dirty="0"/>
              <a:t>, </a:t>
            </a:r>
            <a:r>
              <a:rPr lang="en-US" dirty="0">
                <a:sym typeface="Arial"/>
              </a:rPr>
              <a:t>take notes on the following questions:</a:t>
            </a:r>
          </a:p>
          <a:p>
            <a:pPr lvl="1"/>
            <a:r>
              <a:rPr lang="en-US" dirty="0"/>
              <a:t>What did we learn through Dr. Goodall’s research?</a:t>
            </a:r>
          </a:p>
          <a:p>
            <a:pPr lvl="1"/>
            <a:r>
              <a:rPr lang="en-US" dirty="0">
                <a:sym typeface="Arial"/>
              </a:rPr>
              <a:t>What inspired Dr. Goodall to work as an activist?</a:t>
            </a:r>
          </a:p>
          <a:p>
            <a:pPr lvl="1"/>
            <a:r>
              <a:rPr lang="en-US" dirty="0"/>
              <a:t>What is the main message of Roots &amp; Shoots?</a:t>
            </a:r>
          </a:p>
          <a:p>
            <a:pPr lvl="1"/>
            <a:r>
              <a:rPr lang="en-US" dirty="0">
                <a:sym typeface="Arial"/>
              </a:rPr>
              <a:t>How has Dr. Goodall impacted the global community as a whole?</a:t>
            </a:r>
          </a:p>
          <a:p>
            <a:pPr lvl="1"/>
            <a:r>
              <a:rPr lang="en-US" dirty="0"/>
              <a:t>If you had the opportunity, what type of program would you create for your community?</a:t>
            </a:r>
          </a:p>
          <a:p>
            <a:pPr marL="0" marR="0" lvl="0" indent="0" algn="l" rtl="0">
              <a:lnSpc>
                <a:spcPct val="100000"/>
              </a:lnSpc>
              <a:spcBef>
                <a:spcPts val="0"/>
              </a:spcBef>
              <a:spcAft>
                <a:spcPts val="0"/>
              </a:spcAft>
              <a:buClr>
                <a:srgbClr val="000000"/>
              </a:buClr>
              <a:buSzPts val="1600"/>
              <a:buFont typeface="Arial"/>
              <a:buNone/>
            </a:pPr>
            <a:endParaRPr lang="en-US" dirty="0">
              <a:sym typeface="Arial"/>
            </a:endParaRPr>
          </a:p>
          <a:p>
            <a:endParaRPr lang="en-US" dirty="0"/>
          </a:p>
        </p:txBody>
      </p:sp>
      <p:sp>
        <p:nvSpPr>
          <p:cNvPr id="12" name="Content Placeholder 8">
            <a:extLst>
              <a:ext uri="{FF2B5EF4-FFF2-40B4-BE49-F238E27FC236}">
                <a16:creationId xmlns:a16="http://schemas.microsoft.com/office/drawing/2014/main" id="{D34F8FA3-DF19-81E0-BB7E-9528DA1BE3B2}"/>
              </a:ext>
            </a:extLst>
          </p:cNvPr>
          <p:cNvSpPr txBox="1">
            <a:spLocks/>
          </p:cNvSpPr>
          <p:nvPr/>
        </p:nvSpPr>
        <p:spPr>
          <a:xfrm>
            <a:off x="457199" y="2844209"/>
            <a:ext cx="4114802" cy="2514600"/>
          </a:xfrm>
          <a:prstGeom prst="rect">
            <a:avLst/>
          </a:prstGeom>
        </p:spPr>
        <p:txBody>
          <a:bodyPr vert="horz" lIns="0" tIns="0" rIns="0" bIns="0" numCol="1" rtlCol="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600" dirty="0">
              <a:sym typeface="Arial"/>
            </a:endParaRPr>
          </a:p>
        </p:txBody>
      </p:sp>
    </p:spTree>
    <p:extLst>
      <p:ext uri="{BB962C8B-B14F-4D97-AF65-F5344CB8AC3E}">
        <p14:creationId xmlns:p14="http://schemas.microsoft.com/office/powerpoint/2010/main" val="22575243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38F15-AF07-F36D-426B-BB0287D08EB1}"/>
              </a:ext>
            </a:extLst>
          </p:cNvPr>
          <p:cNvSpPr>
            <a:spLocks noGrp="1"/>
          </p:cNvSpPr>
          <p:nvPr>
            <p:ph type="title"/>
          </p:nvPr>
        </p:nvSpPr>
        <p:spPr/>
        <p:txBody>
          <a:bodyPr/>
          <a:lstStyle/>
          <a:p>
            <a:r>
              <a:rPr lang="en-US" dirty="0">
                <a:sym typeface="Roboto Black"/>
              </a:rPr>
              <a:t>Week #3—Friday</a:t>
            </a:r>
            <a:endParaRPr lang="en-US" dirty="0"/>
          </a:p>
        </p:txBody>
      </p:sp>
      <p:sp>
        <p:nvSpPr>
          <p:cNvPr id="9" name="Content Placeholder 8">
            <a:extLst>
              <a:ext uri="{FF2B5EF4-FFF2-40B4-BE49-F238E27FC236}">
                <a16:creationId xmlns:a16="http://schemas.microsoft.com/office/drawing/2014/main" id="{054B2F6B-DB6D-382A-BB3D-B04241CD82F8}"/>
              </a:ext>
            </a:extLst>
          </p:cNvPr>
          <p:cNvSpPr>
            <a:spLocks noGrp="1"/>
          </p:cNvSpPr>
          <p:nvPr>
            <p:ph idx="1"/>
          </p:nvPr>
        </p:nvSpPr>
        <p:spPr/>
        <p:txBody>
          <a:bodyPr/>
          <a:lstStyle/>
          <a:p>
            <a:pPr marL="0" indent="0">
              <a:buNone/>
            </a:pPr>
            <a:r>
              <a:rPr lang="en-US" b="1" i="1" dirty="0">
                <a:solidFill>
                  <a:schemeClr val="accent1"/>
                </a:solidFill>
                <a:sym typeface="Arial"/>
              </a:rPr>
              <a:t>How could you make recycling an important part of your school culture?</a:t>
            </a:r>
          </a:p>
        </p:txBody>
      </p:sp>
      <p:sp>
        <p:nvSpPr>
          <p:cNvPr id="6" name="Content Placeholder 8">
            <a:extLst>
              <a:ext uri="{FF2B5EF4-FFF2-40B4-BE49-F238E27FC236}">
                <a16:creationId xmlns:a16="http://schemas.microsoft.com/office/drawing/2014/main" id="{67DE5614-D16E-EA4A-9990-514C98D4E252}"/>
              </a:ext>
            </a:extLst>
          </p:cNvPr>
          <p:cNvSpPr txBox="1">
            <a:spLocks/>
          </p:cNvSpPr>
          <p:nvPr/>
        </p:nvSpPr>
        <p:spPr>
          <a:xfrm>
            <a:off x="457199" y="2300885"/>
            <a:ext cx="3763927" cy="3262069"/>
          </a:xfrm>
          <a:prstGeom prst="rect">
            <a:avLst/>
          </a:prstGeom>
        </p:spPr>
        <p:txBody>
          <a:bodyPr vert="horz" lIns="0" tIns="0" rIns="0" bIns="0" numCol="1" rtlCol="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ym typeface="Arial"/>
              </a:rPr>
              <a:t>Today is all about making connections, so we invite you to </a:t>
            </a:r>
            <a:r>
              <a:rPr lang="en-US" sz="1600" dirty="0"/>
              <a:t>meet</a:t>
            </a:r>
            <a:r>
              <a:rPr lang="en-US" sz="1600" dirty="0">
                <a:sym typeface="Arial"/>
              </a:rPr>
              <a:t> Top Young Scientist from a previous year’s competition, </a:t>
            </a:r>
            <a:r>
              <a:rPr lang="en-US" sz="1600" b="1" dirty="0">
                <a:sym typeface="Arial"/>
              </a:rPr>
              <a:t>Gitanjali Rao</a:t>
            </a:r>
            <a:r>
              <a:rPr lang="en-US" sz="1600" dirty="0">
                <a:sym typeface="Arial"/>
              </a:rPr>
              <a:t>. </a:t>
            </a:r>
          </a:p>
          <a:p>
            <a:r>
              <a:rPr lang="en-US" sz="1600" dirty="0">
                <a:sym typeface="Arial"/>
              </a:rPr>
              <a:t>Gitanjali was also the first ever </a:t>
            </a:r>
            <a:r>
              <a:rPr lang="en-US" sz="1600" b="1" dirty="0">
                <a:sym typeface="Arial"/>
              </a:rPr>
              <a:t>Time’s Kid of the Year </a:t>
            </a:r>
            <a:r>
              <a:rPr lang="en-US" sz="1600" dirty="0">
                <a:sym typeface="Arial"/>
              </a:rPr>
              <a:t>in 2020. </a:t>
            </a:r>
          </a:p>
          <a:p>
            <a:endParaRPr lang="en-US" sz="1600" dirty="0">
              <a:sym typeface="Arial"/>
            </a:endParaRPr>
          </a:p>
        </p:txBody>
      </p:sp>
      <p:pic>
        <p:nvPicPr>
          <p:cNvPr id="5" name="Online Media 4">
            <a:hlinkClick r:id="" action="ppaction://media"/>
            <a:extLst>
              <a:ext uri="{FF2B5EF4-FFF2-40B4-BE49-F238E27FC236}">
                <a16:creationId xmlns:a16="http://schemas.microsoft.com/office/drawing/2014/main" id="{87F48224-DC39-5D08-EC67-E373456BCC32}"/>
              </a:ext>
            </a:extLst>
          </p:cNvPr>
          <p:cNvPicPr>
            <a:picLocks noRot="1" noChangeAspect="1"/>
          </p:cNvPicPr>
          <p:nvPr>
            <a:videoFile r:link="rId1"/>
          </p:nvPr>
        </p:nvPicPr>
        <p:blipFill>
          <a:blip r:embed="rId4"/>
          <a:stretch>
            <a:fillRect/>
          </a:stretch>
        </p:blipFill>
        <p:spPr>
          <a:xfrm>
            <a:off x="4664074" y="2300885"/>
            <a:ext cx="4023540" cy="2273300"/>
          </a:xfrm>
          <a:prstGeom prst="rect">
            <a:avLst/>
          </a:prstGeom>
        </p:spPr>
      </p:pic>
      <p:sp>
        <p:nvSpPr>
          <p:cNvPr id="11" name="TextBox 10">
            <a:extLst>
              <a:ext uri="{FF2B5EF4-FFF2-40B4-BE49-F238E27FC236}">
                <a16:creationId xmlns:a16="http://schemas.microsoft.com/office/drawing/2014/main" id="{66DB119B-0EEC-0CC8-25AE-33418FE032AD}"/>
              </a:ext>
            </a:extLst>
          </p:cNvPr>
          <p:cNvSpPr txBox="1"/>
          <p:nvPr/>
        </p:nvSpPr>
        <p:spPr>
          <a:xfrm>
            <a:off x="4793880" y="4575272"/>
            <a:ext cx="3763927" cy="830997"/>
          </a:xfrm>
          <a:prstGeom prst="rect">
            <a:avLst/>
          </a:prstGeom>
          <a:noFill/>
        </p:spPr>
        <p:txBody>
          <a:bodyPr wrap="square">
            <a:spAutoFit/>
          </a:bodyPr>
          <a:lstStyle/>
          <a:p>
            <a:pPr algn="ctr"/>
            <a:r>
              <a:rPr lang="en-US" sz="1600" dirty="0">
                <a:sym typeface="Arial"/>
                <a:hlinkClick r:id="rId5"/>
              </a:rPr>
              <a:t>Check out this video to hear directly from Gitanjali about how it felt to win The 3M Young Scientist Challenge.</a:t>
            </a:r>
            <a:endParaRPr lang="en-US" sz="1600" dirty="0">
              <a:sym typeface="Arial"/>
            </a:endParaRPr>
          </a:p>
        </p:txBody>
      </p:sp>
      <p:pic>
        <p:nvPicPr>
          <p:cNvPr id="13" name="Picture 12">
            <a:extLst>
              <a:ext uri="{FF2B5EF4-FFF2-40B4-BE49-F238E27FC236}">
                <a16:creationId xmlns:a16="http://schemas.microsoft.com/office/drawing/2014/main" id="{2BB51B0F-2735-AA8B-0D79-06C7FCF392D2}"/>
              </a:ext>
            </a:extLst>
          </p:cNvPr>
          <p:cNvPicPr>
            <a:picLocks noChangeAspect="1"/>
          </p:cNvPicPr>
          <p:nvPr/>
        </p:nvPicPr>
        <p:blipFill>
          <a:blip r:embed="rId6"/>
          <a:srcRect/>
          <a:stretch/>
        </p:blipFill>
        <p:spPr>
          <a:xfrm>
            <a:off x="456383" y="3859533"/>
            <a:ext cx="4023540" cy="1703421"/>
          </a:xfrm>
          <a:prstGeom prst="rect">
            <a:avLst/>
          </a:prstGeom>
        </p:spPr>
      </p:pic>
    </p:spTree>
    <p:extLst>
      <p:ext uri="{BB962C8B-B14F-4D97-AF65-F5344CB8AC3E}">
        <p14:creationId xmlns:p14="http://schemas.microsoft.com/office/powerpoint/2010/main" val="2184158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843263-260A-5F4F-A3C6-F0E3AF7890D0}"/>
              </a:ext>
            </a:extLst>
          </p:cNvPr>
          <p:cNvSpPr>
            <a:spLocks noGrp="1"/>
          </p:cNvSpPr>
          <p:nvPr>
            <p:ph type="title"/>
          </p:nvPr>
        </p:nvSpPr>
        <p:spPr/>
        <p:txBody>
          <a:bodyPr/>
          <a:lstStyle/>
          <a:p>
            <a:r>
              <a:rPr lang="en-US" dirty="0">
                <a:sym typeface="Roboto Black"/>
              </a:rPr>
              <a:t>Parent or Guardian Permission</a:t>
            </a:r>
            <a:endParaRPr lang="en-US" dirty="0"/>
          </a:p>
        </p:txBody>
      </p:sp>
      <p:sp>
        <p:nvSpPr>
          <p:cNvPr id="3" name="Content Placeholder 2">
            <a:extLst>
              <a:ext uri="{FF2B5EF4-FFF2-40B4-BE49-F238E27FC236}">
                <a16:creationId xmlns:a16="http://schemas.microsoft.com/office/drawing/2014/main" id="{8133CDD7-0E93-7280-72C1-08C65EBF9697}"/>
              </a:ext>
            </a:extLst>
          </p:cNvPr>
          <p:cNvSpPr>
            <a:spLocks noGrp="1"/>
          </p:cNvSpPr>
          <p:nvPr>
            <p:ph idx="1"/>
          </p:nvPr>
        </p:nvSpPr>
        <p:spPr/>
        <p:txBody>
          <a:bodyPr/>
          <a:lstStyle/>
          <a:p>
            <a:pPr lvl="0"/>
            <a:r>
              <a:rPr lang="en-US" dirty="0">
                <a:sym typeface="Roboto Black"/>
              </a:rPr>
              <a:t>Next week you will complete your 3M Young Scientist Challenge project.</a:t>
            </a:r>
          </a:p>
          <a:p>
            <a:pPr lvl="0"/>
            <a:r>
              <a:rPr lang="en-US" dirty="0">
                <a:sym typeface="Roboto Black"/>
              </a:rPr>
              <a:t>Make sure your parent(s) or guardian(s) has given approval for your participation!</a:t>
            </a:r>
            <a:endParaRPr lang="en-US" dirty="0">
              <a:sym typeface="Arial"/>
            </a:endParaRPr>
          </a:p>
        </p:txBody>
      </p:sp>
    </p:spTree>
    <p:extLst>
      <p:ext uri="{BB962C8B-B14F-4D97-AF65-F5344CB8AC3E}">
        <p14:creationId xmlns:p14="http://schemas.microsoft.com/office/powerpoint/2010/main" val="13242945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4836A-B8B0-6A6E-C096-A613DB3E2E6E}"/>
              </a:ext>
            </a:extLst>
          </p:cNvPr>
          <p:cNvSpPr>
            <a:spLocks noGrp="1"/>
          </p:cNvSpPr>
          <p:nvPr>
            <p:ph type="title"/>
          </p:nvPr>
        </p:nvSpPr>
        <p:spPr/>
        <p:txBody>
          <a:bodyPr/>
          <a:lstStyle/>
          <a:p>
            <a:r>
              <a:rPr lang="en-US" dirty="0"/>
              <a:t>Week #4</a:t>
            </a:r>
            <a:br>
              <a:rPr lang="en-US" dirty="0"/>
            </a:br>
            <a:r>
              <a:rPr lang="en-US" dirty="0"/>
              <a:t>Guiding Question</a:t>
            </a:r>
          </a:p>
        </p:txBody>
      </p:sp>
      <p:sp>
        <p:nvSpPr>
          <p:cNvPr id="8" name="Content Placeholder 7">
            <a:extLst>
              <a:ext uri="{FF2B5EF4-FFF2-40B4-BE49-F238E27FC236}">
                <a16:creationId xmlns:a16="http://schemas.microsoft.com/office/drawing/2014/main" id="{344EAB84-1F82-8F77-06E5-7284D632DF1A}"/>
              </a:ext>
            </a:extLst>
          </p:cNvPr>
          <p:cNvSpPr>
            <a:spLocks noGrp="1"/>
          </p:cNvSpPr>
          <p:nvPr>
            <p:ph type="body" sz="quarter" idx="10"/>
          </p:nvPr>
        </p:nvSpPr>
        <p:spPr/>
        <p:txBody>
          <a:bodyPr/>
          <a:lstStyle/>
          <a:p>
            <a:pPr lvl="0"/>
            <a:r>
              <a:rPr lang="en-US" dirty="0">
                <a:sym typeface="Roboto"/>
              </a:rPr>
              <a:t>Which problem do you want to solve and how?</a:t>
            </a:r>
            <a:endParaRPr lang="en-US" dirty="0">
              <a:sym typeface="Roboto Black"/>
            </a:endParaRPr>
          </a:p>
        </p:txBody>
      </p:sp>
    </p:spTree>
    <p:extLst>
      <p:ext uri="{BB962C8B-B14F-4D97-AF65-F5344CB8AC3E}">
        <p14:creationId xmlns:p14="http://schemas.microsoft.com/office/powerpoint/2010/main" val="40553054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CE68E-E451-90B8-50C2-521507082B7D}"/>
              </a:ext>
            </a:extLst>
          </p:cNvPr>
          <p:cNvSpPr>
            <a:spLocks noGrp="1"/>
          </p:cNvSpPr>
          <p:nvPr>
            <p:ph type="title"/>
          </p:nvPr>
        </p:nvSpPr>
        <p:spPr/>
        <p:txBody>
          <a:bodyPr/>
          <a:lstStyle/>
          <a:p>
            <a:r>
              <a:rPr lang="en-US" dirty="0"/>
              <a:t>What kind of innovation would…</a:t>
            </a:r>
          </a:p>
        </p:txBody>
      </p:sp>
      <p:sp>
        <p:nvSpPr>
          <p:cNvPr id="3" name="Text Placeholder 2">
            <a:extLst>
              <a:ext uri="{FF2B5EF4-FFF2-40B4-BE49-F238E27FC236}">
                <a16:creationId xmlns:a16="http://schemas.microsoft.com/office/drawing/2014/main" id="{FAA880DB-8C35-63E2-E905-55D8B18B026F}"/>
              </a:ext>
            </a:extLst>
          </p:cNvPr>
          <p:cNvSpPr>
            <a:spLocks noGrp="1"/>
          </p:cNvSpPr>
          <p:nvPr>
            <p:ph idx="1"/>
          </p:nvPr>
        </p:nvSpPr>
        <p:spPr/>
        <p:txBody>
          <a:bodyPr/>
          <a:lstStyle/>
          <a:p>
            <a:r>
              <a:rPr lang="en-US" dirty="0"/>
              <a:t>Combat rising temperatures around the globe?</a:t>
            </a:r>
          </a:p>
          <a:p>
            <a:r>
              <a:rPr lang="en-US" dirty="0"/>
              <a:t>Make drinking water cleaner for people across the world?</a:t>
            </a:r>
          </a:p>
          <a:p>
            <a:r>
              <a:rPr lang="en-US" dirty="0"/>
              <a:t>Reduce your carbon footprint?</a:t>
            </a:r>
          </a:p>
          <a:p>
            <a:r>
              <a:rPr lang="en-US" dirty="0"/>
              <a:t>Improve air quality?</a:t>
            </a:r>
          </a:p>
          <a:p>
            <a:r>
              <a:rPr lang="en-US" dirty="0"/>
              <a:t>Create new ways to use recycled materials?</a:t>
            </a:r>
          </a:p>
          <a:p>
            <a:r>
              <a:rPr lang="en-US" dirty="0"/>
              <a:t>Clean up our oceans and forests for wildlife?</a:t>
            </a:r>
          </a:p>
          <a:p>
            <a:r>
              <a:rPr lang="en-US" dirty="0"/>
              <a:t>Build more products with less material?</a:t>
            </a:r>
          </a:p>
          <a:p>
            <a:r>
              <a:rPr lang="en-US" dirty="0"/>
              <a:t>Make it easier for people to recycle?</a:t>
            </a:r>
          </a:p>
        </p:txBody>
      </p:sp>
    </p:spTree>
    <p:extLst>
      <p:ext uri="{BB962C8B-B14F-4D97-AF65-F5344CB8AC3E}">
        <p14:creationId xmlns:p14="http://schemas.microsoft.com/office/powerpoint/2010/main" val="42030785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38F15-AF07-F36D-426B-BB0287D08EB1}"/>
              </a:ext>
            </a:extLst>
          </p:cNvPr>
          <p:cNvSpPr>
            <a:spLocks noGrp="1"/>
          </p:cNvSpPr>
          <p:nvPr>
            <p:ph type="title"/>
          </p:nvPr>
        </p:nvSpPr>
        <p:spPr/>
        <p:txBody>
          <a:bodyPr/>
          <a:lstStyle/>
          <a:p>
            <a:r>
              <a:rPr lang="en-US" dirty="0">
                <a:sym typeface="Roboto Black"/>
              </a:rPr>
              <a:t>Week #4—Monday</a:t>
            </a:r>
            <a:endParaRPr lang="en-US" dirty="0"/>
          </a:p>
        </p:txBody>
      </p:sp>
      <p:sp>
        <p:nvSpPr>
          <p:cNvPr id="9" name="Content Placeholder 8">
            <a:extLst>
              <a:ext uri="{FF2B5EF4-FFF2-40B4-BE49-F238E27FC236}">
                <a16:creationId xmlns:a16="http://schemas.microsoft.com/office/drawing/2014/main" id="{054B2F6B-DB6D-382A-BB3D-B04241CD82F8}"/>
              </a:ext>
            </a:extLst>
          </p:cNvPr>
          <p:cNvSpPr>
            <a:spLocks noGrp="1"/>
          </p:cNvSpPr>
          <p:nvPr>
            <p:ph idx="1"/>
          </p:nvPr>
        </p:nvSpPr>
        <p:spPr/>
        <p:txBody>
          <a:bodyPr/>
          <a:lstStyle/>
          <a:p>
            <a:pPr marL="0" indent="0">
              <a:buNone/>
            </a:pPr>
            <a:r>
              <a:rPr lang="en-US" b="1" i="1" dirty="0">
                <a:solidFill>
                  <a:schemeClr val="accent1"/>
                </a:solidFill>
                <a:sym typeface="Arial"/>
              </a:rPr>
              <a:t>Which problem do you want to solve and how?</a:t>
            </a:r>
          </a:p>
          <a:p>
            <a:r>
              <a:rPr lang="en-US" b="1" dirty="0">
                <a:sym typeface="Arial"/>
              </a:rPr>
              <a:t>THE FINAL CHAPTER: Creating Your Challenge Entry</a:t>
            </a:r>
          </a:p>
          <a:p>
            <a:r>
              <a:rPr lang="en-US" dirty="0">
                <a:sym typeface="Arial"/>
              </a:rPr>
              <a:t>We are finally here! The last week of the </a:t>
            </a:r>
            <a:r>
              <a:rPr lang="en-US" b="1" i="1" dirty="0">
                <a:sym typeface="Arial"/>
              </a:rPr>
              <a:t>Innovating Your Future </a:t>
            </a:r>
            <a:r>
              <a:rPr lang="en-US" dirty="0">
                <a:sym typeface="Arial"/>
              </a:rPr>
              <a:t>roadmap. It is now time for you to work individually on your final 3M Young Scientist Challenge entry. </a:t>
            </a:r>
          </a:p>
          <a:p>
            <a:r>
              <a:rPr lang="en-US" dirty="0">
                <a:sym typeface="Arial"/>
              </a:rPr>
              <a:t>The first step in this process is to pick a question to tackle. You are welcome to use one of the prompts from the Innovating Your Future campaign or chose your own!</a:t>
            </a:r>
          </a:p>
          <a:p>
            <a:r>
              <a:rPr lang="en-US" dirty="0">
                <a:sym typeface="Arial"/>
              </a:rPr>
              <a:t>Use the </a:t>
            </a:r>
            <a:r>
              <a:rPr lang="en-US" dirty="0">
                <a:sym typeface="Arial"/>
                <a:hlinkClick r:id="rId3"/>
              </a:rPr>
              <a:t>project template</a:t>
            </a:r>
            <a:r>
              <a:rPr lang="en-US" dirty="0">
                <a:sym typeface="Arial"/>
              </a:rPr>
              <a:t> you were given to brainstorm and narrow down your problem and potential solution.</a:t>
            </a:r>
          </a:p>
          <a:p>
            <a:r>
              <a:rPr lang="en-US" b="1" dirty="0">
                <a:sym typeface="Arial"/>
              </a:rPr>
              <a:t>By Wednesday, you should complete steps 1–5.</a:t>
            </a:r>
          </a:p>
          <a:p>
            <a:endParaRPr lang="en-US" dirty="0">
              <a:sym typeface="Arial"/>
            </a:endParaRPr>
          </a:p>
        </p:txBody>
      </p:sp>
    </p:spTree>
    <p:extLst>
      <p:ext uri="{BB962C8B-B14F-4D97-AF65-F5344CB8AC3E}">
        <p14:creationId xmlns:p14="http://schemas.microsoft.com/office/powerpoint/2010/main" val="35541486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38F15-AF07-F36D-426B-BB0287D08EB1}"/>
              </a:ext>
            </a:extLst>
          </p:cNvPr>
          <p:cNvSpPr>
            <a:spLocks noGrp="1"/>
          </p:cNvSpPr>
          <p:nvPr>
            <p:ph type="title"/>
          </p:nvPr>
        </p:nvSpPr>
        <p:spPr/>
        <p:txBody>
          <a:bodyPr/>
          <a:lstStyle/>
          <a:p>
            <a:r>
              <a:rPr lang="en-US" dirty="0">
                <a:sym typeface="Roboto Black"/>
              </a:rPr>
              <a:t>Week #4—Wednesday</a:t>
            </a:r>
            <a:endParaRPr lang="en-US" dirty="0"/>
          </a:p>
        </p:txBody>
      </p:sp>
      <p:sp>
        <p:nvSpPr>
          <p:cNvPr id="9" name="Content Placeholder 8">
            <a:extLst>
              <a:ext uri="{FF2B5EF4-FFF2-40B4-BE49-F238E27FC236}">
                <a16:creationId xmlns:a16="http://schemas.microsoft.com/office/drawing/2014/main" id="{054B2F6B-DB6D-382A-BB3D-B04241CD82F8}"/>
              </a:ext>
            </a:extLst>
          </p:cNvPr>
          <p:cNvSpPr>
            <a:spLocks noGrp="1"/>
          </p:cNvSpPr>
          <p:nvPr>
            <p:ph idx="1"/>
          </p:nvPr>
        </p:nvSpPr>
        <p:spPr/>
        <p:txBody>
          <a:bodyPr/>
          <a:lstStyle/>
          <a:p>
            <a:pPr marL="0" indent="0">
              <a:buNone/>
            </a:pPr>
            <a:r>
              <a:rPr lang="en-US" b="1" i="1" dirty="0">
                <a:solidFill>
                  <a:schemeClr val="accent1"/>
                </a:solidFill>
                <a:sym typeface="Arial"/>
              </a:rPr>
              <a:t>Which problem do you want to solve and how?</a:t>
            </a:r>
          </a:p>
          <a:p>
            <a:r>
              <a:rPr lang="en-US" b="1" dirty="0">
                <a:sym typeface="Arial"/>
              </a:rPr>
              <a:t>Now, it’s time to plan!</a:t>
            </a:r>
          </a:p>
          <a:p>
            <a:pPr lvl="1"/>
            <a:r>
              <a:rPr lang="en-US" dirty="0">
                <a:sym typeface="Arial"/>
              </a:rPr>
              <a:t>Having a plan is the key to an engaging video. Watch the videos from past finalists again, pay attention to their pace and emphasis. What makes the videos engaging? What do they do to generate excitement? How do they clearly communicate scientific ideas?</a:t>
            </a:r>
          </a:p>
          <a:p>
            <a:r>
              <a:rPr lang="en-US" dirty="0">
                <a:sym typeface="Arial"/>
              </a:rPr>
              <a:t>Use the </a:t>
            </a:r>
            <a:r>
              <a:rPr lang="en-US" dirty="0">
                <a:sym typeface="Arial"/>
                <a:hlinkClick r:id="rId3"/>
              </a:rPr>
              <a:t>storyboard</a:t>
            </a:r>
            <a:r>
              <a:rPr lang="en-US" dirty="0">
                <a:sym typeface="Arial"/>
              </a:rPr>
              <a:t> to plan each shot of your video.</a:t>
            </a:r>
          </a:p>
          <a:p>
            <a:r>
              <a:rPr lang="en-US" dirty="0">
                <a:sym typeface="Arial"/>
              </a:rPr>
              <a:t>Best tips:</a:t>
            </a:r>
          </a:p>
          <a:p>
            <a:pPr lvl="1"/>
            <a:r>
              <a:rPr lang="en-US" dirty="0">
                <a:sym typeface="Arial"/>
              </a:rPr>
              <a:t>Write a script using cue cards. </a:t>
            </a:r>
          </a:p>
          <a:p>
            <a:pPr lvl="1"/>
            <a:r>
              <a:rPr lang="en-US" dirty="0">
                <a:sym typeface="Arial"/>
              </a:rPr>
              <a:t>Know your scripts well enough to sound confident and natural. </a:t>
            </a:r>
          </a:p>
          <a:p>
            <a:pPr lvl="1"/>
            <a:r>
              <a:rPr lang="en-US" dirty="0">
                <a:sym typeface="Arial"/>
              </a:rPr>
              <a:t>Speak clearly to ensure your audience understands you. </a:t>
            </a:r>
          </a:p>
          <a:p>
            <a:r>
              <a:rPr lang="en-US" b="1" dirty="0">
                <a:sym typeface="Arial"/>
              </a:rPr>
              <a:t>By Friday, you should have completed steps 6–8 in the project template.</a:t>
            </a:r>
          </a:p>
        </p:txBody>
      </p:sp>
      <p:sp>
        <p:nvSpPr>
          <p:cNvPr id="12" name="Content Placeholder 8">
            <a:extLst>
              <a:ext uri="{FF2B5EF4-FFF2-40B4-BE49-F238E27FC236}">
                <a16:creationId xmlns:a16="http://schemas.microsoft.com/office/drawing/2014/main" id="{D34F8FA3-DF19-81E0-BB7E-9528DA1BE3B2}"/>
              </a:ext>
            </a:extLst>
          </p:cNvPr>
          <p:cNvSpPr txBox="1">
            <a:spLocks/>
          </p:cNvSpPr>
          <p:nvPr/>
        </p:nvSpPr>
        <p:spPr>
          <a:xfrm>
            <a:off x="457199" y="2844209"/>
            <a:ext cx="4114802" cy="2514600"/>
          </a:xfrm>
          <a:prstGeom prst="rect">
            <a:avLst/>
          </a:prstGeom>
        </p:spPr>
        <p:txBody>
          <a:bodyPr vert="horz" lIns="0" tIns="0" rIns="0" bIns="0" numCol="1" rtlCol="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600" dirty="0">
              <a:sym typeface="Arial"/>
            </a:endParaRPr>
          </a:p>
        </p:txBody>
      </p:sp>
    </p:spTree>
    <p:extLst>
      <p:ext uri="{BB962C8B-B14F-4D97-AF65-F5344CB8AC3E}">
        <p14:creationId xmlns:p14="http://schemas.microsoft.com/office/powerpoint/2010/main" val="39604728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BC1F1DE-3872-D14D-71D5-239D6C7D10FC}"/>
              </a:ext>
            </a:extLst>
          </p:cNvPr>
          <p:cNvSpPr>
            <a:spLocks noGrp="1"/>
          </p:cNvSpPr>
          <p:nvPr>
            <p:ph type="title"/>
          </p:nvPr>
        </p:nvSpPr>
        <p:spPr/>
        <p:txBody>
          <a:bodyPr/>
          <a:lstStyle/>
          <a:p>
            <a:r>
              <a:rPr lang="en-US" dirty="0"/>
              <a:t>THANK YOU!</a:t>
            </a:r>
            <a:br>
              <a:rPr lang="en-US" dirty="0"/>
            </a:br>
            <a:br>
              <a:rPr lang="en-US" dirty="0"/>
            </a:br>
            <a:r>
              <a:rPr lang="en-US" dirty="0"/>
              <a:t>Happy innovating!</a:t>
            </a:r>
          </a:p>
        </p:txBody>
      </p:sp>
    </p:spTree>
    <p:extLst>
      <p:ext uri="{BB962C8B-B14F-4D97-AF65-F5344CB8AC3E}">
        <p14:creationId xmlns:p14="http://schemas.microsoft.com/office/powerpoint/2010/main" val="21859529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53A7D-DD91-8BBB-417D-5CCE0B04CF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271BB8-388C-84E7-FFF5-C78F5F04FF2C}"/>
              </a:ext>
            </a:extLst>
          </p:cNvPr>
          <p:cNvSpPr>
            <a:spLocks noGrp="1"/>
          </p:cNvSpPr>
          <p:nvPr>
            <p:ph type="title"/>
          </p:nvPr>
        </p:nvSpPr>
        <p:spPr/>
        <p:txBody>
          <a:bodyPr/>
          <a:lstStyle/>
          <a:p>
            <a:pPr>
              <a:lnSpc>
                <a:spcPct val="100000"/>
              </a:lnSpc>
              <a:spcBef>
                <a:spcPts val="0"/>
              </a:spcBef>
              <a:spcAft>
                <a:spcPts val="1200"/>
              </a:spcAft>
            </a:pPr>
            <a:r>
              <a:rPr lang="en-US" dirty="0">
                <a:sym typeface="Roboto Black"/>
              </a:rPr>
              <a:t>The BIG Question:</a:t>
            </a:r>
            <a:endParaRPr lang="en-US" dirty="0"/>
          </a:p>
        </p:txBody>
      </p:sp>
      <p:sp>
        <p:nvSpPr>
          <p:cNvPr id="6" name="Text Placeholder 5">
            <a:extLst>
              <a:ext uri="{FF2B5EF4-FFF2-40B4-BE49-F238E27FC236}">
                <a16:creationId xmlns:a16="http://schemas.microsoft.com/office/drawing/2014/main" id="{C81A2DDB-7B50-F331-5547-9FB11412537D}"/>
              </a:ext>
            </a:extLst>
          </p:cNvPr>
          <p:cNvSpPr>
            <a:spLocks noGrp="1"/>
          </p:cNvSpPr>
          <p:nvPr>
            <p:ph type="body" sz="quarter" idx="10"/>
          </p:nvPr>
        </p:nvSpPr>
        <p:spPr>
          <a:xfrm>
            <a:off x="903766" y="3291840"/>
            <a:ext cx="7336465" cy="2651760"/>
          </a:xfrm>
        </p:spPr>
        <p:txBody>
          <a:bodyPr/>
          <a:lstStyle/>
          <a:p>
            <a:r>
              <a:rPr lang="en-US" sz="3600" i="1" dirty="0">
                <a:sym typeface="Roboto Black"/>
              </a:rPr>
              <a:t>How can our school community innovate and reduce its environmental footprint?</a:t>
            </a:r>
            <a:endParaRPr lang="en-US" i="1" dirty="0"/>
          </a:p>
        </p:txBody>
      </p:sp>
    </p:spTree>
    <p:extLst>
      <p:ext uri="{BB962C8B-B14F-4D97-AF65-F5344CB8AC3E}">
        <p14:creationId xmlns:p14="http://schemas.microsoft.com/office/powerpoint/2010/main" val="1827845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4836A-B8B0-6A6E-C096-A613DB3E2E6E}"/>
              </a:ext>
            </a:extLst>
          </p:cNvPr>
          <p:cNvSpPr>
            <a:spLocks noGrp="1"/>
          </p:cNvSpPr>
          <p:nvPr>
            <p:ph type="title"/>
          </p:nvPr>
        </p:nvSpPr>
        <p:spPr/>
        <p:txBody>
          <a:bodyPr/>
          <a:lstStyle/>
          <a:p>
            <a:r>
              <a:rPr lang="en-US" dirty="0"/>
              <a:t>Week #1</a:t>
            </a:r>
            <a:br>
              <a:rPr lang="en-US" dirty="0"/>
            </a:br>
            <a:r>
              <a:rPr lang="en-US" b="1" dirty="0"/>
              <a:t>Guiding Question</a:t>
            </a:r>
            <a:endParaRPr lang="en-US" dirty="0"/>
          </a:p>
        </p:txBody>
      </p:sp>
      <p:sp>
        <p:nvSpPr>
          <p:cNvPr id="8" name="Content Placeholder 7">
            <a:extLst>
              <a:ext uri="{FF2B5EF4-FFF2-40B4-BE49-F238E27FC236}">
                <a16:creationId xmlns:a16="http://schemas.microsoft.com/office/drawing/2014/main" id="{344EAB84-1F82-8F77-06E5-7284D632DF1A}"/>
              </a:ext>
            </a:extLst>
          </p:cNvPr>
          <p:cNvSpPr>
            <a:spLocks noGrp="1"/>
          </p:cNvSpPr>
          <p:nvPr>
            <p:ph type="body" sz="quarter" idx="10"/>
          </p:nvPr>
        </p:nvSpPr>
        <p:spPr>
          <a:xfrm>
            <a:off x="786809" y="3291840"/>
            <a:ext cx="7570380" cy="2651760"/>
          </a:xfrm>
        </p:spPr>
        <p:txBody>
          <a:bodyPr/>
          <a:lstStyle/>
          <a:p>
            <a:pPr lvl="0"/>
            <a:r>
              <a:rPr lang="en-US" i="1" dirty="0"/>
              <a:t>What are the ways you can encourage our school to reduce the use of plastic?</a:t>
            </a:r>
            <a:endParaRPr lang="en-US" i="1" dirty="0">
              <a:sym typeface="Roboto Black"/>
            </a:endParaRPr>
          </a:p>
        </p:txBody>
      </p:sp>
    </p:spTree>
    <p:extLst>
      <p:ext uri="{BB962C8B-B14F-4D97-AF65-F5344CB8AC3E}">
        <p14:creationId xmlns:p14="http://schemas.microsoft.com/office/powerpoint/2010/main" val="41693179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38F15-AF07-F36D-426B-BB0287D08EB1}"/>
              </a:ext>
            </a:extLst>
          </p:cNvPr>
          <p:cNvSpPr>
            <a:spLocks noGrp="1"/>
          </p:cNvSpPr>
          <p:nvPr>
            <p:ph type="title"/>
          </p:nvPr>
        </p:nvSpPr>
        <p:spPr/>
        <p:txBody>
          <a:bodyPr/>
          <a:lstStyle/>
          <a:p>
            <a:r>
              <a:rPr lang="en-US" dirty="0">
                <a:sym typeface="Roboto Black"/>
              </a:rPr>
              <a:t>Week #1—Monday</a:t>
            </a:r>
            <a:endParaRPr lang="en-US" dirty="0"/>
          </a:p>
        </p:txBody>
      </p:sp>
      <p:sp>
        <p:nvSpPr>
          <p:cNvPr id="9" name="Content Placeholder 8">
            <a:extLst>
              <a:ext uri="{FF2B5EF4-FFF2-40B4-BE49-F238E27FC236}">
                <a16:creationId xmlns:a16="http://schemas.microsoft.com/office/drawing/2014/main" id="{054B2F6B-DB6D-382A-BB3D-B04241CD82F8}"/>
              </a:ext>
            </a:extLst>
          </p:cNvPr>
          <p:cNvSpPr>
            <a:spLocks noGrp="1"/>
          </p:cNvSpPr>
          <p:nvPr>
            <p:ph idx="1"/>
          </p:nvPr>
        </p:nvSpPr>
        <p:spPr/>
        <p:txBody>
          <a:bodyPr/>
          <a:lstStyle/>
          <a:p>
            <a:pPr marL="0" indent="0">
              <a:buNone/>
            </a:pPr>
            <a:r>
              <a:rPr lang="en-US" b="1" i="1" dirty="0">
                <a:solidFill>
                  <a:schemeClr val="accent1"/>
                </a:solidFill>
              </a:rPr>
              <a:t>What are the ways you can encourage your school to reduce the use of plastics?</a:t>
            </a:r>
            <a:endParaRPr lang="en-US" i="1" dirty="0">
              <a:solidFill>
                <a:schemeClr val="accent1"/>
              </a:solidFill>
            </a:endParaRPr>
          </a:p>
        </p:txBody>
      </p:sp>
      <p:sp>
        <p:nvSpPr>
          <p:cNvPr id="12" name="Content Placeholder 8">
            <a:extLst>
              <a:ext uri="{FF2B5EF4-FFF2-40B4-BE49-F238E27FC236}">
                <a16:creationId xmlns:a16="http://schemas.microsoft.com/office/drawing/2014/main" id="{D34F8FA3-DF19-81E0-BB7E-9528DA1BE3B2}"/>
              </a:ext>
            </a:extLst>
          </p:cNvPr>
          <p:cNvSpPr txBox="1">
            <a:spLocks/>
          </p:cNvSpPr>
          <p:nvPr/>
        </p:nvSpPr>
        <p:spPr>
          <a:xfrm>
            <a:off x="457199" y="2383814"/>
            <a:ext cx="4114802" cy="3262069"/>
          </a:xfrm>
          <a:prstGeom prst="rect">
            <a:avLst/>
          </a:prstGeom>
        </p:spPr>
        <p:txBody>
          <a:bodyPr vert="horz" lIns="0" tIns="0" rIns="0" bIns="0" numCol="1" rtlCol="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ym typeface="Arial"/>
              </a:rPr>
              <a:t>Today, we challenge you to begin to </a:t>
            </a:r>
            <a:r>
              <a:rPr lang="en-US" sz="1600" dirty="0"/>
              <a:t>think about t</a:t>
            </a:r>
            <a:r>
              <a:rPr lang="en-US" sz="1600" dirty="0">
                <a:sym typeface="Arial"/>
              </a:rPr>
              <a:t>he BIG question </a:t>
            </a:r>
            <a:r>
              <a:rPr lang="en-US" sz="1600" dirty="0"/>
              <a:t>above!</a:t>
            </a:r>
          </a:p>
          <a:p>
            <a:r>
              <a:rPr lang="en-US" sz="1600" b="1" dirty="0">
                <a:sym typeface="Arial"/>
              </a:rPr>
              <a:t>Warm-up: </a:t>
            </a:r>
            <a:r>
              <a:rPr lang="en-US" sz="1600" dirty="0"/>
              <a:t>Use the AEIOU Instructional Strategy to summarize your learning from the videos below:</a:t>
            </a:r>
          </a:p>
          <a:p>
            <a:pPr lvl="1"/>
            <a:r>
              <a:rPr lang="en-US" sz="1600" dirty="0">
                <a:hlinkClick r:id="rId3"/>
              </a:rPr>
              <a:t>What are Microplastics?</a:t>
            </a:r>
            <a:r>
              <a:rPr lang="en-US" sz="1600" dirty="0"/>
              <a:t> (NOAA)</a:t>
            </a:r>
          </a:p>
          <a:p>
            <a:pPr lvl="1"/>
            <a:r>
              <a:rPr lang="en-US" sz="1600" dirty="0">
                <a:hlinkClick r:id="rId4"/>
              </a:rPr>
              <a:t>The Oceans Are Filled with Plastic, and the Problem Might Get Worse</a:t>
            </a:r>
            <a:r>
              <a:rPr lang="en-US" sz="1600" dirty="0"/>
              <a:t> (YouTube)</a:t>
            </a:r>
          </a:p>
          <a:p>
            <a:pPr lvl="1"/>
            <a:r>
              <a:rPr lang="en-US" sz="1600" dirty="0">
                <a:hlinkClick r:id="rId5"/>
              </a:rPr>
              <a:t>Article: Microplastics</a:t>
            </a:r>
            <a:r>
              <a:rPr lang="en-US" sz="1600" dirty="0"/>
              <a:t> (Nat Geo)</a:t>
            </a:r>
          </a:p>
          <a:p>
            <a:pPr lvl="1"/>
            <a:r>
              <a:rPr lang="en-US" sz="1600" dirty="0">
                <a:hlinkClick r:id="rId6"/>
              </a:rPr>
              <a:t>Stunning New Video Shows Massive Plastic Debris in Ocean</a:t>
            </a:r>
            <a:r>
              <a:rPr lang="en-US" sz="1600" dirty="0"/>
              <a:t> (YouTube)</a:t>
            </a:r>
          </a:p>
        </p:txBody>
      </p:sp>
      <p:sp>
        <p:nvSpPr>
          <p:cNvPr id="13" name="Content Placeholder 8">
            <a:extLst>
              <a:ext uri="{FF2B5EF4-FFF2-40B4-BE49-F238E27FC236}">
                <a16:creationId xmlns:a16="http://schemas.microsoft.com/office/drawing/2014/main" id="{7EFEF19D-D8A9-BF16-6EEE-ADF250648507}"/>
              </a:ext>
            </a:extLst>
          </p:cNvPr>
          <p:cNvSpPr txBox="1">
            <a:spLocks/>
          </p:cNvSpPr>
          <p:nvPr/>
        </p:nvSpPr>
        <p:spPr>
          <a:xfrm>
            <a:off x="4869713" y="2383814"/>
            <a:ext cx="3817088" cy="3262069"/>
          </a:xfrm>
          <a:prstGeom prst="rect">
            <a:avLst/>
          </a:prstGeom>
        </p:spPr>
        <p:txBody>
          <a:bodyPr vert="horz" lIns="0" tIns="0" rIns="0" bIns="0" numCol="1" rtlCol="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Be ready to share your AEIOU responses with a partner or small group</a:t>
            </a:r>
            <a:endParaRPr lang="en-US" sz="1600" dirty="0">
              <a:sym typeface="Arial"/>
            </a:endParaRPr>
          </a:p>
          <a:p>
            <a:r>
              <a:rPr lang="en-US" sz="1600" b="1" dirty="0">
                <a:sym typeface="Arial"/>
              </a:rPr>
              <a:t>Quick fix: </a:t>
            </a:r>
            <a:r>
              <a:rPr lang="en-US" sz="1600" dirty="0">
                <a:sym typeface="Arial"/>
              </a:rPr>
              <a:t>15 Minute Wellness Walk</a:t>
            </a:r>
            <a:endParaRPr lang="en-US" sz="1600" dirty="0"/>
          </a:p>
          <a:p>
            <a:pPr lvl="1"/>
            <a:r>
              <a:rPr lang="en-US" sz="1600" dirty="0"/>
              <a:t>With your partner and u</a:t>
            </a:r>
            <a:r>
              <a:rPr lang="en-US" sz="1600" dirty="0">
                <a:sym typeface="Arial"/>
              </a:rPr>
              <a:t>sing the graphic organizer, tour </a:t>
            </a:r>
            <a:r>
              <a:rPr lang="en-US" sz="1600" dirty="0"/>
              <a:t>our</a:t>
            </a:r>
            <a:r>
              <a:rPr lang="en-US" sz="1600" dirty="0">
                <a:sym typeface="Arial"/>
              </a:rPr>
              <a:t> school to access what is happening currently with plastics.</a:t>
            </a:r>
            <a:endParaRPr lang="en-US" sz="1600" dirty="0"/>
          </a:p>
          <a:p>
            <a:pPr lvl="1"/>
            <a:r>
              <a:rPr lang="en-US" sz="1600" dirty="0">
                <a:sym typeface="Arial"/>
              </a:rPr>
              <a:t>After the tour, </a:t>
            </a:r>
            <a:r>
              <a:rPr lang="en-US" sz="1600" dirty="0"/>
              <a:t>we will share observations from our </a:t>
            </a:r>
            <a:r>
              <a:rPr lang="en-US" sz="1600" dirty="0">
                <a:sym typeface="Arial"/>
              </a:rPr>
              <a:t>Wellness Walk Graphic Organizer</a:t>
            </a:r>
            <a:r>
              <a:rPr lang="en-US" sz="1600" dirty="0"/>
              <a:t>s.</a:t>
            </a:r>
          </a:p>
        </p:txBody>
      </p:sp>
    </p:spTree>
    <p:extLst>
      <p:ext uri="{BB962C8B-B14F-4D97-AF65-F5344CB8AC3E}">
        <p14:creationId xmlns:p14="http://schemas.microsoft.com/office/powerpoint/2010/main" val="15107006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46CD9-E577-A430-4506-6B8C216D92FE}"/>
              </a:ext>
            </a:extLst>
          </p:cNvPr>
          <p:cNvSpPr>
            <a:spLocks noGrp="1"/>
          </p:cNvSpPr>
          <p:nvPr>
            <p:ph type="title"/>
          </p:nvPr>
        </p:nvSpPr>
        <p:spPr/>
        <p:txBody>
          <a:bodyPr/>
          <a:lstStyle/>
          <a:p>
            <a:r>
              <a:rPr lang="en-US" sz="7200" dirty="0"/>
              <a:t>A</a:t>
            </a:r>
            <a:br>
              <a:rPr lang="en-US" sz="7200" dirty="0"/>
            </a:br>
            <a:r>
              <a:rPr lang="en-US" sz="7200" dirty="0"/>
              <a:t>E</a:t>
            </a:r>
            <a:br>
              <a:rPr lang="en-US" sz="7200" dirty="0"/>
            </a:br>
            <a:r>
              <a:rPr lang="en-US" sz="7200" dirty="0"/>
              <a:t>I</a:t>
            </a:r>
            <a:br>
              <a:rPr lang="en-US" sz="7200" dirty="0"/>
            </a:br>
            <a:r>
              <a:rPr lang="en-US" sz="7200" dirty="0"/>
              <a:t>O</a:t>
            </a:r>
            <a:br>
              <a:rPr lang="en-US" sz="7200" dirty="0"/>
            </a:br>
            <a:r>
              <a:rPr lang="en-US" sz="7200" dirty="0"/>
              <a:t>U</a:t>
            </a:r>
          </a:p>
        </p:txBody>
      </p:sp>
    </p:spTree>
    <p:extLst>
      <p:ext uri="{BB962C8B-B14F-4D97-AF65-F5344CB8AC3E}">
        <p14:creationId xmlns:p14="http://schemas.microsoft.com/office/powerpoint/2010/main" val="7414535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D670D-6BDD-3F91-D63D-47C45907C289}"/>
              </a:ext>
            </a:extLst>
          </p:cNvPr>
          <p:cNvSpPr>
            <a:spLocks noGrp="1"/>
          </p:cNvSpPr>
          <p:nvPr>
            <p:ph type="title"/>
          </p:nvPr>
        </p:nvSpPr>
        <p:spPr/>
        <p:txBody>
          <a:bodyPr/>
          <a:lstStyle/>
          <a:p>
            <a:r>
              <a:rPr lang="en-US" dirty="0"/>
              <a:t>Wellness Walk</a:t>
            </a:r>
          </a:p>
        </p:txBody>
      </p:sp>
      <p:sp>
        <p:nvSpPr>
          <p:cNvPr id="3" name="Content Placeholder 2">
            <a:extLst>
              <a:ext uri="{FF2B5EF4-FFF2-40B4-BE49-F238E27FC236}">
                <a16:creationId xmlns:a16="http://schemas.microsoft.com/office/drawing/2014/main" id="{2C4FC4AB-983B-A9B4-2479-B6233A79DCA1}"/>
              </a:ext>
            </a:extLst>
          </p:cNvPr>
          <p:cNvSpPr>
            <a:spLocks noGrp="1"/>
          </p:cNvSpPr>
          <p:nvPr>
            <p:ph idx="1"/>
          </p:nvPr>
        </p:nvSpPr>
        <p:spPr/>
        <p:txBody>
          <a:bodyPr/>
          <a:lstStyle/>
          <a:p>
            <a:pPr lvl="0"/>
            <a:r>
              <a:rPr lang="en-US" dirty="0">
                <a:sym typeface="Roboto"/>
              </a:rPr>
              <a:t>Work in pairs to explore a different part of your school and record your notes below.</a:t>
            </a:r>
          </a:p>
          <a:p>
            <a:endParaRPr lang="en-US" dirty="0"/>
          </a:p>
        </p:txBody>
      </p:sp>
      <p:graphicFrame>
        <p:nvGraphicFramePr>
          <p:cNvPr id="6" name="Google Shape;106;g1669394ae4b_0_62">
            <a:extLst>
              <a:ext uri="{FF2B5EF4-FFF2-40B4-BE49-F238E27FC236}">
                <a16:creationId xmlns:a16="http://schemas.microsoft.com/office/drawing/2014/main" id="{85C343FF-B4F6-24DA-010F-D1F3DC7633AC}"/>
              </a:ext>
            </a:extLst>
          </p:cNvPr>
          <p:cNvGraphicFramePr/>
          <p:nvPr>
            <p:extLst>
              <p:ext uri="{D42A27DB-BD31-4B8C-83A1-F6EECF244321}">
                <p14:modId xmlns:p14="http://schemas.microsoft.com/office/powerpoint/2010/main" val="613879855"/>
              </p:ext>
            </p:extLst>
          </p:nvPr>
        </p:nvGraphicFramePr>
        <p:xfrm>
          <a:off x="457198" y="2321936"/>
          <a:ext cx="8229600" cy="3377115"/>
        </p:xfrm>
        <a:graphic>
          <a:graphicData uri="http://schemas.openxmlformats.org/drawingml/2006/table">
            <a:tbl>
              <a:tblPr>
                <a:tableStyleId>{BC89EF96-8CEA-46FF-86C4-4CE0E7609802}</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365785">
                <a:tc gridSpan="2">
                  <a:txBody>
                    <a:bodyPr/>
                    <a:lstStyle/>
                    <a:p>
                      <a:pPr marL="0" lvl="0" indent="0" algn="l" rtl="0">
                        <a:spcBef>
                          <a:spcPts val="0"/>
                        </a:spcBef>
                        <a:spcAft>
                          <a:spcPts val="0"/>
                        </a:spcAft>
                        <a:buNone/>
                      </a:pPr>
                      <a:r>
                        <a:rPr lang="en-US" sz="1200" b="1" dirty="0"/>
                        <a:t>Area:</a:t>
                      </a:r>
                      <a:endParaRPr sz="1200" b="1" dirty="0"/>
                    </a:p>
                  </a:txBody>
                  <a:tcPr marL="91425" marR="91425" marT="91425" marB="91425" anchor="ct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0"/>
                  </a:ext>
                </a:extLst>
              </a:tr>
              <a:tr h="1162079">
                <a:tc>
                  <a:txBody>
                    <a:bodyPr/>
                    <a:lstStyle/>
                    <a:p>
                      <a:pPr marL="0" lvl="0" indent="0" algn="l" rtl="0">
                        <a:spcBef>
                          <a:spcPts val="0"/>
                        </a:spcBef>
                        <a:spcAft>
                          <a:spcPts val="0"/>
                        </a:spcAft>
                        <a:buNone/>
                      </a:pPr>
                      <a:r>
                        <a:rPr lang="en-US" sz="1200" b="1" dirty="0"/>
                        <a:t>Purpose:</a:t>
                      </a:r>
                      <a:endParaRPr sz="1200" b="1" dirty="0"/>
                    </a:p>
                  </a:txBody>
                  <a:tcPr marL="91425" marR="91425" marT="91425" marB="91425">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tcPr>
                </a:tc>
                <a:tc>
                  <a:txBody>
                    <a:bodyPr/>
                    <a:lstStyle/>
                    <a:p>
                      <a:pPr marL="0" lvl="0" indent="0" algn="l" rtl="0">
                        <a:spcBef>
                          <a:spcPts val="0"/>
                        </a:spcBef>
                        <a:spcAft>
                          <a:spcPts val="0"/>
                        </a:spcAft>
                        <a:buNone/>
                      </a:pPr>
                      <a:r>
                        <a:rPr lang="en-US" sz="1200" b="1" dirty="0"/>
                        <a:t>Design Notes:</a:t>
                      </a:r>
                      <a:endParaRPr sz="1200" b="1" dirty="0"/>
                    </a:p>
                  </a:txBody>
                  <a:tcPr marL="91425" marR="91425" marT="91425" marB="91425">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1"/>
                  </a:ext>
                </a:extLst>
              </a:tr>
              <a:tr h="616417">
                <a:tc gridSpan="2">
                  <a:txBody>
                    <a:bodyPr/>
                    <a:lstStyle/>
                    <a:p>
                      <a:pPr marL="0" lvl="0" indent="0" algn="l" rtl="0">
                        <a:spcBef>
                          <a:spcPts val="0"/>
                        </a:spcBef>
                        <a:spcAft>
                          <a:spcPts val="0"/>
                        </a:spcAft>
                        <a:buNone/>
                      </a:pPr>
                      <a:r>
                        <a:rPr lang="en-US" sz="1200" b="1" dirty="0"/>
                        <a:t>Impact on Environment:</a:t>
                      </a:r>
                      <a:endParaRPr sz="1200" b="1" dirty="0"/>
                    </a:p>
                  </a:txBody>
                  <a:tcPr marL="91425" marR="91425" marT="91425" marB="91425">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3"/>
                  </a:ext>
                </a:extLst>
              </a:tr>
              <a:tr h="616417">
                <a:tc gridSpan="2">
                  <a:txBody>
                    <a:bodyPr/>
                    <a:lstStyle/>
                    <a:p>
                      <a:pPr marL="0" lvl="0" indent="0" algn="l" rtl="0">
                        <a:spcBef>
                          <a:spcPts val="0"/>
                        </a:spcBef>
                        <a:spcAft>
                          <a:spcPts val="0"/>
                        </a:spcAft>
                        <a:buNone/>
                      </a:pPr>
                      <a:r>
                        <a:rPr lang="en-US" sz="1200" b="1" dirty="0"/>
                        <a:t>Wellness Notes:</a:t>
                      </a:r>
                      <a:endParaRPr sz="1200" b="1" dirty="0"/>
                    </a:p>
                  </a:txBody>
                  <a:tcPr marL="91425" marR="91425" marT="91425" marB="91425">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4"/>
                  </a:ext>
                </a:extLst>
              </a:tr>
              <a:tr h="616417">
                <a:tc gridSpan="2">
                  <a:txBody>
                    <a:bodyPr/>
                    <a:lstStyle/>
                    <a:p>
                      <a:pPr marL="0" lvl="0" indent="0" algn="l" rtl="0">
                        <a:spcBef>
                          <a:spcPts val="0"/>
                        </a:spcBef>
                        <a:spcAft>
                          <a:spcPts val="0"/>
                        </a:spcAft>
                        <a:buNone/>
                      </a:pPr>
                      <a:r>
                        <a:rPr lang="en-US" sz="1200" b="1" dirty="0"/>
                        <a:t>Proposed Improvements:</a:t>
                      </a:r>
                      <a:endParaRPr sz="1200" b="1" dirty="0"/>
                    </a:p>
                  </a:txBody>
                  <a:tcPr marL="91425" marR="91425" marT="91425" marB="91425">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4047319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38F15-AF07-F36D-426B-BB0287D08EB1}"/>
              </a:ext>
            </a:extLst>
          </p:cNvPr>
          <p:cNvSpPr>
            <a:spLocks noGrp="1"/>
          </p:cNvSpPr>
          <p:nvPr>
            <p:ph type="title"/>
          </p:nvPr>
        </p:nvSpPr>
        <p:spPr/>
        <p:txBody>
          <a:bodyPr/>
          <a:lstStyle/>
          <a:p>
            <a:r>
              <a:rPr lang="en-US" dirty="0">
                <a:sym typeface="Roboto Black"/>
              </a:rPr>
              <a:t>Week #1—Wednesday</a:t>
            </a:r>
            <a:endParaRPr lang="en-US" dirty="0"/>
          </a:p>
        </p:txBody>
      </p:sp>
      <p:sp>
        <p:nvSpPr>
          <p:cNvPr id="9" name="Content Placeholder 8">
            <a:extLst>
              <a:ext uri="{FF2B5EF4-FFF2-40B4-BE49-F238E27FC236}">
                <a16:creationId xmlns:a16="http://schemas.microsoft.com/office/drawing/2014/main" id="{054B2F6B-DB6D-382A-BB3D-B04241CD82F8}"/>
              </a:ext>
            </a:extLst>
          </p:cNvPr>
          <p:cNvSpPr>
            <a:spLocks noGrp="1"/>
          </p:cNvSpPr>
          <p:nvPr>
            <p:ph idx="1"/>
          </p:nvPr>
        </p:nvSpPr>
        <p:spPr/>
        <p:txBody>
          <a:bodyPr/>
          <a:lstStyle/>
          <a:p>
            <a:pPr marL="0" indent="0">
              <a:buNone/>
            </a:pPr>
            <a:r>
              <a:rPr lang="en-US" b="1" i="1" dirty="0">
                <a:solidFill>
                  <a:schemeClr val="accent1"/>
                </a:solidFill>
              </a:rPr>
              <a:t>What are the ways you can encourage your school to reduce the use of plastics?</a:t>
            </a:r>
          </a:p>
          <a:p>
            <a:r>
              <a:rPr lang="en-US" sz="1600" dirty="0">
                <a:sym typeface="Arial"/>
              </a:rPr>
              <a:t>In class today we are going to take a deeper dive into resources that highlight why plastics are so widely used and how that contributes to our ecological footprint. You will use the entire class period today to:</a:t>
            </a:r>
          </a:p>
          <a:p>
            <a:pPr lvl="1"/>
            <a:r>
              <a:rPr lang="en-US" sz="1600" b="1" dirty="0">
                <a:sym typeface="Arial"/>
              </a:rPr>
              <a:t>Explore:</a:t>
            </a:r>
            <a:r>
              <a:rPr lang="en-US" sz="1600" dirty="0">
                <a:sym typeface="Arial"/>
              </a:rPr>
              <a:t> Research plastics and what happens when you are finished using that bottle or bag:</a:t>
            </a:r>
          </a:p>
          <a:p>
            <a:pPr lvl="2"/>
            <a:r>
              <a:rPr lang="en-US" sz="1400" dirty="0">
                <a:hlinkClick r:id="rId3"/>
              </a:rPr>
              <a:t>What is Advanced Plastic Recycling?</a:t>
            </a:r>
            <a:r>
              <a:rPr lang="en-US" sz="1400" dirty="0"/>
              <a:t> (YouTube)</a:t>
            </a:r>
            <a:endParaRPr lang="en-US" sz="1400" dirty="0">
              <a:sym typeface="Arial"/>
            </a:endParaRPr>
          </a:p>
          <a:p>
            <a:pPr lvl="2"/>
            <a:r>
              <a:rPr lang="en-US" sz="1400" dirty="0">
                <a:hlinkClick r:id="rId4"/>
              </a:rPr>
              <a:t>TEDed—A brief history of plastic</a:t>
            </a:r>
            <a:r>
              <a:rPr lang="en-US" sz="1400" dirty="0"/>
              <a:t> (YouTube)</a:t>
            </a:r>
            <a:endParaRPr lang="en-US" sz="1400" dirty="0">
              <a:sym typeface="Arial"/>
            </a:endParaRPr>
          </a:p>
          <a:p>
            <a:pPr lvl="2"/>
            <a:r>
              <a:rPr lang="en-US" sz="1400" dirty="0">
                <a:sym typeface="Arial"/>
                <a:hlinkClick r:id="rId5"/>
              </a:rPr>
              <a:t>Bottle to bricks: Lego finds the right fit with recycled plastic</a:t>
            </a:r>
            <a:r>
              <a:rPr lang="en-US" sz="1400" dirty="0"/>
              <a:t> (Reuters)</a:t>
            </a:r>
            <a:endParaRPr lang="en-US" sz="1400" dirty="0">
              <a:sym typeface="Arial"/>
            </a:endParaRPr>
          </a:p>
          <a:p>
            <a:pPr lvl="2"/>
            <a:r>
              <a:rPr lang="en-US" sz="1400" dirty="0">
                <a:sym typeface="Arial"/>
                <a:hlinkClick r:id="rId6"/>
              </a:rPr>
              <a:t>Kenyan recycles plastic waste into bricks stronger than concrete</a:t>
            </a:r>
            <a:r>
              <a:rPr lang="en-US" sz="1400" dirty="0"/>
              <a:t> (Reuters)</a:t>
            </a:r>
            <a:endParaRPr lang="en-US" sz="1400" dirty="0">
              <a:sym typeface="Arial"/>
            </a:endParaRPr>
          </a:p>
          <a:p>
            <a:pPr lvl="2"/>
            <a:r>
              <a:rPr lang="en-US" sz="1400" dirty="0">
                <a:hlinkClick r:id="rId7"/>
              </a:rPr>
              <a:t>Ocean Pollution and Marine Debris</a:t>
            </a:r>
            <a:r>
              <a:rPr lang="en-US" sz="1400" dirty="0"/>
              <a:t> (NOAA)</a:t>
            </a:r>
            <a:endParaRPr lang="en-US" sz="1400" dirty="0">
              <a:sym typeface="Arial"/>
            </a:endParaRPr>
          </a:p>
          <a:p>
            <a:pPr lvl="1"/>
            <a:r>
              <a:rPr lang="en-US" sz="1600" b="1" dirty="0">
                <a:sym typeface="Arial"/>
              </a:rPr>
              <a:t>Explain:</a:t>
            </a:r>
            <a:r>
              <a:rPr lang="en-US" sz="1600" dirty="0">
                <a:sym typeface="Arial"/>
              </a:rPr>
              <a:t> Gather evidence to build an explanation to the guiding question above. Please use th</a:t>
            </a:r>
            <a:r>
              <a:rPr lang="en-US" sz="1600" dirty="0"/>
              <a:t>e </a:t>
            </a:r>
            <a:r>
              <a:rPr lang="en-US" sz="1600" dirty="0">
                <a:sym typeface="Arial"/>
              </a:rPr>
              <a:t>Explanation Writing Guide to guide your work.</a:t>
            </a:r>
          </a:p>
        </p:txBody>
      </p:sp>
      <p:sp>
        <p:nvSpPr>
          <p:cNvPr id="12" name="Content Placeholder 8">
            <a:extLst>
              <a:ext uri="{FF2B5EF4-FFF2-40B4-BE49-F238E27FC236}">
                <a16:creationId xmlns:a16="http://schemas.microsoft.com/office/drawing/2014/main" id="{D34F8FA3-DF19-81E0-BB7E-9528DA1BE3B2}"/>
              </a:ext>
            </a:extLst>
          </p:cNvPr>
          <p:cNvSpPr txBox="1">
            <a:spLocks/>
          </p:cNvSpPr>
          <p:nvPr/>
        </p:nvSpPr>
        <p:spPr>
          <a:xfrm>
            <a:off x="457199" y="2844209"/>
            <a:ext cx="4114802" cy="2514600"/>
          </a:xfrm>
          <a:prstGeom prst="rect">
            <a:avLst/>
          </a:prstGeom>
        </p:spPr>
        <p:txBody>
          <a:bodyPr vert="horz" lIns="0" tIns="0" rIns="0" bIns="0" numCol="1" rtlCol="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600" dirty="0">
              <a:sym typeface="Arial"/>
            </a:endParaRPr>
          </a:p>
        </p:txBody>
      </p:sp>
    </p:spTree>
    <p:extLst>
      <p:ext uri="{BB962C8B-B14F-4D97-AF65-F5344CB8AC3E}">
        <p14:creationId xmlns:p14="http://schemas.microsoft.com/office/powerpoint/2010/main" val="3125406339"/>
      </p:ext>
    </p:extLst>
  </p:cSld>
  <p:clrMapOvr>
    <a:masterClrMapping/>
  </p:clrMapOvr>
</p:sld>
</file>

<file path=ppt/theme/theme1.xml><?xml version="1.0" encoding="utf-8"?>
<a:theme xmlns:a="http://schemas.openxmlformats.org/drawingml/2006/main" name="Office Theme">
  <a:themeElements>
    <a:clrScheme name="3M YSC 2022">
      <a:dk1>
        <a:srgbClr val="4B4B4B"/>
      </a:dk1>
      <a:lt1>
        <a:srgbClr val="FFFFFF"/>
      </a:lt1>
      <a:dk2>
        <a:srgbClr val="A8A8A8"/>
      </a:dk2>
      <a:lt2>
        <a:srgbClr val="D2D2D2"/>
      </a:lt2>
      <a:accent1>
        <a:srgbClr val="DC14AA"/>
      </a:accent1>
      <a:accent2>
        <a:srgbClr val="FF0000"/>
      </a:accent2>
      <a:accent3>
        <a:srgbClr val="F5821E"/>
      </a:accent3>
      <a:accent4>
        <a:srgbClr val="FFC000"/>
      </a:accent4>
      <a:accent5>
        <a:srgbClr val="FFF000"/>
      </a:accent5>
      <a:accent6>
        <a:srgbClr val="8228B3"/>
      </a:accent6>
      <a:hlink>
        <a:srgbClr val="003CE6"/>
      </a:hlink>
      <a:folHlink>
        <a:srgbClr val="8C006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ate xmlns="0b5f8546-f232-423b-b5ab-b50858856574" xsi:nil="true"/>
    <_ip_UnifiedCompliancePolicyUIAction xmlns="http://schemas.microsoft.com/sharepoint/v3" xsi:nil="true"/>
    <lcf76f155ced4ddcb4097134ff3c332f xmlns="0b5f8546-f232-423b-b5ab-b50858856574">
      <Terms xmlns="http://schemas.microsoft.com/office/infopath/2007/PartnerControls"/>
    </lcf76f155ced4ddcb4097134ff3c332f>
    <Thumbnail xmlns="0b5f8546-f232-423b-b5ab-b50858856574">
      <Url xsi:nil="true"/>
      <Description xsi:nil="true"/>
    </Thumbnail>
    <TaxCatchAll xmlns="2f80ae54-6d9f-4f2a-b7e8-58987361d6c8" xsi:nil="true"/>
    <_ip_UnifiedCompliancePolicyProperties xmlns="http://schemas.microsoft.com/sharepoint/v3" xsi:nil="true"/>
    <_Flow_SignoffStatus xmlns="0b5f8546-f232-423b-b5ab-b5085885657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60CF659410E6A45AEE53BA4746D6574" ma:contentTypeVersion="24" ma:contentTypeDescription="Create a new document." ma:contentTypeScope="" ma:versionID="d514f90fc1ea8146427808cbe49eb5ff">
  <xsd:schema xmlns:xsd="http://www.w3.org/2001/XMLSchema" xmlns:xs="http://www.w3.org/2001/XMLSchema" xmlns:p="http://schemas.microsoft.com/office/2006/metadata/properties" xmlns:ns1="http://schemas.microsoft.com/sharepoint/v3" xmlns:ns2="0b5f8546-f232-423b-b5ab-b50858856574" xmlns:ns3="2f80ae54-6d9f-4f2a-b7e8-58987361d6c8" targetNamespace="http://schemas.microsoft.com/office/2006/metadata/properties" ma:root="true" ma:fieldsID="01b87b8286ea2f8b1017716f139840d8" ns1:_="" ns2:_="" ns3:_="">
    <xsd:import namespace="http://schemas.microsoft.com/sharepoint/v3"/>
    <xsd:import namespace="0b5f8546-f232-423b-b5ab-b50858856574"/>
    <xsd:import namespace="2f80ae54-6d9f-4f2a-b7e8-58987361d6c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1:_ip_UnifiedCompliancePolicyProperties" minOccurs="0"/>
                <xsd:element ref="ns1:_ip_UnifiedCompliancePolicyUIAction" minOccurs="0"/>
                <xsd:element ref="ns2:_Flow_SignoffStatus" minOccurs="0"/>
                <xsd:element ref="ns2:Thumbnail" minOccurs="0"/>
                <xsd:element ref="ns2:MediaLengthInSeconds" minOccurs="0"/>
                <xsd:element ref="ns2:lcf76f155ced4ddcb4097134ff3c332f" minOccurs="0"/>
                <xsd:element ref="ns3:TaxCatchAll" minOccurs="0"/>
                <xsd:element ref="ns2:Dat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b5f8546-f232-423b-b5ab-b508588565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_Flow_SignoffStatus" ma:index="22" nillable="true" ma:displayName="Sign-off status" ma:internalName="Sign_x002d_off_x0020_status">
      <xsd:simpleType>
        <xsd:restriction base="dms:Text"/>
      </xsd:simpleType>
    </xsd:element>
    <xsd:element name="Thumbnail" ma:index="23" nillable="true" ma:displayName="Thumbnail" ma:format="Image" ma:internalName="Thumbnail">
      <xsd:complexType>
        <xsd:complexContent>
          <xsd:extension base="dms:URL">
            <xsd:sequence>
              <xsd:element name="Url" type="dms:ValidUrl" minOccurs="0" nillable="true"/>
              <xsd:element name="Description" type="xsd:string" nillable="true"/>
            </xsd:sequence>
          </xsd:extension>
        </xsd:complexContent>
      </xsd:complexType>
    </xsd:element>
    <xsd:element name="MediaLengthInSeconds" ma:index="24" nillable="true" ma:displayName="Length (seconds)" ma:internalName="MediaLengthInSeconds" ma:readOnly="true">
      <xsd:simpleType>
        <xsd:restriction base="dms:Unknow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0e2632be-9afe-4413-97a4-1beac40da1be" ma:termSetId="09814cd3-568e-fe90-9814-8d621ff8fb84" ma:anchorId="fba54fb3-c3e1-fe81-a776-ca4b69148c4d" ma:open="true" ma:isKeyword="false">
      <xsd:complexType>
        <xsd:sequence>
          <xsd:element ref="pc:Terms" minOccurs="0" maxOccurs="1"/>
        </xsd:sequence>
      </xsd:complexType>
    </xsd:element>
    <xsd:element name="Date" ma:index="28" nillable="true" ma:displayName="Date" ma:format="DateOnly" ma:internalName="Date">
      <xsd:simpleType>
        <xsd:restriction base="dms:DateTime"/>
      </xsd:simpleType>
    </xsd:element>
    <xsd:element name="MediaServiceObjectDetectorVersions" ma:index="29"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f80ae54-6d9f-4f2a-b7e8-58987361d6c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7" nillable="true" ma:displayName="Taxonomy Catch All Column" ma:hidden="true" ma:list="{85331066-9ac8-4d31-8790-2961f3c8780c}" ma:internalName="TaxCatchAll" ma:showField="CatchAllData" ma:web="2f80ae54-6d9f-4f2a-b7e8-58987361d6c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3EDE19C-0F45-4605-AEE3-9DD3DB8604D2}">
  <ds:schemaRefs>
    <ds:schemaRef ds:uri="http://schemas.microsoft.com/office/2006/metadata/properties"/>
    <ds:schemaRef ds:uri="http://schemas.microsoft.com/office/infopath/2007/PartnerControls"/>
    <ds:schemaRef ds:uri="0b5f8546-f232-423b-b5ab-b50858856574"/>
    <ds:schemaRef ds:uri="http://schemas.microsoft.com/sharepoint/v3"/>
    <ds:schemaRef ds:uri="2f80ae54-6d9f-4f2a-b7e8-58987361d6c8"/>
  </ds:schemaRefs>
</ds:datastoreItem>
</file>

<file path=customXml/itemProps2.xml><?xml version="1.0" encoding="utf-8"?>
<ds:datastoreItem xmlns:ds="http://schemas.openxmlformats.org/officeDocument/2006/customXml" ds:itemID="{74E44A61-41A7-4A7E-9E00-A274EF9C840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b5f8546-f232-423b-b5ab-b50858856574"/>
    <ds:schemaRef ds:uri="2f80ae54-6d9f-4f2a-b7e8-58987361d6c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0D2C85A-CB0E-4CDA-AF65-B291AD00B4A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1699</TotalTime>
  <Words>5591</Words>
  <Application>Microsoft Office PowerPoint</Application>
  <PresentationFormat>On-screen Show (4:3)</PresentationFormat>
  <Paragraphs>427</Paragraphs>
  <Slides>38</Slides>
  <Notes>37</Notes>
  <HiddenSlides>10</HiddenSlides>
  <MMClips>3</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Innovating Your Future</vt:lpstr>
      <vt:lpstr>Our planet holds precious resources, and it is our responsibility to manage them so future generations can enjoy these resources! </vt:lpstr>
      <vt:lpstr>Climate Tech</vt:lpstr>
      <vt:lpstr>The BIG Question:</vt:lpstr>
      <vt:lpstr>Week #1 Guiding Question</vt:lpstr>
      <vt:lpstr>Week #1—Monday</vt:lpstr>
      <vt:lpstr>A E I O U</vt:lpstr>
      <vt:lpstr>Wellness Walk</vt:lpstr>
      <vt:lpstr>Week #1—Wednesday</vt:lpstr>
      <vt:lpstr>PowerPoint Presentation</vt:lpstr>
      <vt:lpstr>PowerPoint Presentation</vt:lpstr>
      <vt:lpstr>PowerPoint Presentation</vt:lpstr>
      <vt:lpstr>PowerPoint Presentation</vt:lpstr>
      <vt:lpstr>Week #1—Friday</vt:lpstr>
      <vt:lpstr>Parent or Guardian Permission</vt:lpstr>
      <vt:lpstr>Week #2 Guiding Question</vt:lpstr>
      <vt:lpstr>Week #2—Monday</vt:lpstr>
      <vt:lpstr>PowerPoint Presentation</vt:lpstr>
      <vt:lpstr>PowerPoint Presentation</vt:lpstr>
      <vt:lpstr>PowerPoint Presentation</vt:lpstr>
      <vt:lpstr>PowerPoint Presentation</vt:lpstr>
      <vt:lpstr>My Ideas</vt:lpstr>
      <vt:lpstr>Week #2—Wednesday</vt:lpstr>
      <vt:lpstr>Virtual Lab: Carbon Footprint Calculator</vt:lpstr>
      <vt:lpstr>Virtual Lab: Carbon Footprint Calculator</vt:lpstr>
      <vt:lpstr>Week #2—Friday</vt:lpstr>
      <vt:lpstr>A E I O U</vt:lpstr>
      <vt:lpstr>Registration</vt:lpstr>
      <vt:lpstr>Week #3 Guiding Question</vt:lpstr>
      <vt:lpstr>Week #3—Monday</vt:lpstr>
      <vt:lpstr>Week #3—Wednesday</vt:lpstr>
      <vt:lpstr>Week #3—Friday</vt:lpstr>
      <vt:lpstr>Parent or Guardian Permission</vt:lpstr>
      <vt:lpstr>Week #4 Guiding Question</vt:lpstr>
      <vt:lpstr>What kind of innovation would…</vt:lpstr>
      <vt:lpstr>Week #4—Monday</vt:lpstr>
      <vt:lpstr>Week #4—Wednesday</vt:lpstr>
      <vt:lpstr>THANK YOU!  Happy innovating!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Innovating Your Future</dc:title>
  <dc:creator>Becky Johnson</dc:creator>
  <cp:lastModifiedBy>Becky Johnson</cp:lastModifiedBy>
  <cp:revision>19</cp:revision>
  <dcterms:created xsi:type="dcterms:W3CDTF">2022-11-04T19:51:06Z</dcterms:created>
  <dcterms:modified xsi:type="dcterms:W3CDTF">2024-01-30T20:46:31Z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0x010100560CF659410E6A45AEE53BA4746D6574</vt:lpwstr>
  </property>
  <property fmtid="{D5CDD505-2E9C-101B-9397-08002B2CF9AE}" pid="3" name="MediaServiceImageTags">
    <vt:lpwstr/>
  </property>
</Properties>
</file>